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69" r:id="rId3"/>
    <p:sldId id="266" r:id="rId4"/>
    <p:sldId id="260" r:id="rId5"/>
    <p:sldId id="256" r:id="rId6"/>
    <p:sldId id="264" r:id="rId7"/>
    <p:sldId id="268" r:id="rId8"/>
    <p:sldId id="258" r:id="rId9"/>
    <p:sldId id="259" r:id="rId10"/>
    <p:sldId id="262" r:id="rId11"/>
    <p:sldId id="265" r:id="rId12"/>
    <p:sldId id="267" r:id="rId13"/>
    <p:sldId id="261" r:id="rId14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339933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377" autoAdjust="0"/>
  </p:normalViewPr>
  <p:slideViewPr>
    <p:cSldViewPr>
      <p:cViewPr varScale="1">
        <p:scale>
          <a:sx n="84" d="100"/>
          <a:sy n="84" d="100"/>
        </p:scale>
        <p:origin x="-1470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49" d="100"/>
        <a:sy n="49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DA3FA0-5C47-442F-8039-156B79680F4B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12D0F-DA86-417A-84B5-81658C62AD17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 contempo, anche la presenza di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plastiche non compostabili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nei rifiuti organici è cresciuta, passando da 65.000 t/a (sempre sul secco) a quasi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90.000 t/a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pari al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3,1%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del totale, ma in questo caso l’incremento dei volumi (+23%) risulta proporzionale all’aumento delle quantità di organico raccolte e avviate a compostaggio (+20%). In sostanza, agli impianti di compostaggio arriva più plastica tradizionale rispetto alla </a:t>
            </a:r>
            <a:r>
              <a:rPr lang="it-IT" sz="120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bioplastica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compostabile, nonostante la forte crescita di quest'ultima.</a:t>
            </a:r>
          </a:p>
          <a:p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Gli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imballaggi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rappresentano il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70%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della </a:t>
            </a:r>
            <a:r>
              <a:rPr lang="it-IT" sz="1200" b="1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bioplastica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conferita nell’umido, per quasi la totalità flessibile. Il 90% della plastica non compostabile presente nell’umido è flessibile e gli imballaggi rappresentano circa il 50% del totale.</a:t>
            </a:r>
          </a:p>
          <a:p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Nel complesso, negli impianti di compostaggio industriale entra il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5,2%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di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rifiuti non compostabili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(oltre alla plastica anche vetro, metalli, pannolini, cialde caffè, altro), volume superiore dello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0,3%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rispetto alla precedente rilevazione.  Considerando l’effetto di trascinamento, ciò comporta uno scarto da avviare in discarica intorno al 13,5% totale, ovvero circa 600.000 tonnellate che equivalgono ad un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costo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di smaltimento stimato tra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90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e </a:t>
            </a:r>
            <a:r>
              <a:rPr lang="it-IT" sz="1200" b="1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120 milioni di euro</a:t>
            </a:r>
            <a:r>
              <a:rPr lang="it-IT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a carico della filiera.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12D0F-DA86-417A-84B5-81658C62AD17}" type="slidenum">
              <a:rPr lang="it-IT" smtClean="0"/>
              <a:pPr/>
              <a:t>4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Ecco degli esempi. Provate a pensare alle </a:t>
            </a:r>
            <a:r>
              <a:rPr lang="it-IT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etichette sulla buccia della frutta: </a:t>
            </a:r>
            <a:r>
              <a:rPr lang="it-IT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capita spesso di buttarle per errore nell'organico! Oppure a volte vengono utilizzati dei </a:t>
            </a:r>
            <a:r>
              <a:rPr lang="it-IT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sacchetti </a:t>
            </a:r>
            <a:r>
              <a:rPr lang="it-IT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 la raccolta dei rifiuti organici domestici che si pensa siano compostabili e degradabili, quindi adatti alla raccolta dell'umido, ma purtroppo </a:t>
            </a:r>
            <a:r>
              <a:rPr lang="it-IT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non tutti sono costituiti al 100% da materiali biodegradabili.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12D0F-DA86-417A-84B5-81658C62AD17}" type="slidenum">
              <a:rPr lang="it-IT" smtClean="0"/>
              <a:pPr/>
              <a:t>5</a:t>
            </a:fld>
            <a:endParaRPr lang="it-IT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>
                <a:latin typeface="Constantia" pitchFamily="18" charset="0"/>
              </a:rPr>
              <a:t>Nonostante le loro ridotte dimensioni, hanno un ruolo cruciale nell'interazione con l'uomo e l'ambiente.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12D0F-DA86-417A-84B5-81658C62AD17}" type="slidenum">
              <a:rPr lang="it-IT" smtClean="0"/>
              <a:pPr/>
              <a:t>8</a:t>
            </a:fld>
            <a:endParaRPr lang="it-IT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12D0F-DA86-417A-84B5-81658C62AD17}" type="slidenum">
              <a:rPr lang="it-IT" smtClean="0"/>
              <a:pPr/>
              <a:t>9</a:t>
            </a:fld>
            <a:endParaRPr lang="it-IT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6312D0F-DA86-417A-84B5-81658C62AD17}" type="slidenum">
              <a:rPr lang="it-IT" smtClean="0"/>
              <a:pPr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xmlns="" val="94990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BA22A-7E01-4952-95A2-89D64D2D6B1C}" type="datetimeFigureOut">
              <a:rPr lang="it-IT" smtClean="0"/>
              <a:pPr/>
              <a:t>19/05/2021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1006D8-76E4-4DAB-BF95-4208A65FD132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Relationship Id="rId9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9.jpeg"/><Relationship Id="rId7" Type="http://schemas.openxmlformats.org/officeDocument/2006/relationships/image" Target="../media/image12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1.jpeg"/><Relationship Id="rId4" Type="http://schemas.openxmlformats.org/officeDocument/2006/relationships/image" Target="../media/image10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E:\PostDoc\Crowdfunding\Call 2020\Logo\Loghi-Di Pace\Loghi\universita-del-crowdfunding_logo_color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72333" y="79536"/>
            <a:ext cx="1392156" cy="1044116"/>
          </a:xfrm>
          <a:prstGeom prst="rect">
            <a:avLst/>
          </a:prstGeom>
          <a:noFill/>
        </p:spPr>
      </p:pic>
      <p:pic>
        <p:nvPicPr>
          <p:cNvPr id="2" name="Picture 3" descr="E:\PostDoc\Crowdfunding\Call 2020\Logo\MicroVal_trasparenza.png"/>
          <p:cNvPicPr>
            <a:picLocks noChangeAspect="1" noChangeArrowheads="1"/>
          </p:cNvPicPr>
          <p:nvPr/>
        </p:nvPicPr>
        <p:blipFill>
          <a:blip r:embed="rId3" cstate="print"/>
          <a:srcRect b="7554"/>
          <a:stretch>
            <a:fillRect/>
          </a:stretch>
        </p:blipFill>
        <p:spPr bwMode="auto">
          <a:xfrm>
            <a:off x="2983953" y="956180"/>
            <a:ext cx="3176094" cy="3984988"/>
          </a:xfrm>
          <a:prstGeom prst="rect">
            <a:avLst/>
          </a:prstGeom>
          <a:noFill/>
        </p:spPr>
      </p:pic>
      <p:sp>
        <p:nvSpPr>
          <p:cNvPr id="3" name="CasellaDiTesto 2"/>
          <p:cNvSpPr txBox="1"/>
          <p:nvPr/>
        </p:nvSpPr>
        <p:spPr>
          <a:xfrm>
            <a:off x="107504" y="5013176"/>
            <a:ext cx="89289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err="1">
                <a:ln w="18415" cmpd="sng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3000">
                      <a:srgbClr val="0000FF"/>
                    </a:gs>
                    <a:gs pos="73000">
                      <a:srgbClr val="339933"/>
                    </a:gs>
                  </a:gsLst>
                  <a:lin ang="0" scaled="1"/>
                  <a:tileRect/>
                </a:gradFill>
                <a:latin typeface="Constantia" pitchFamily="18" charset="0"/>
              </a:rPr>
              <a:t>MICROrganismi</a:t>
            </a:r>
            <a:r>
              <a:rPr lang="it-IT" sz="3600" b="1" dirty="0">
                <a:ln w="18415" cmpd="sng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3000">
                      <a:srgbClr val="0000FF"/>
                    </a:gs>
                    <a:gs pos="73000">
                      <a:srgbClr val="339933"/>
                    </a:gs>
                  </a:gsLst>
                  <a:lin ang="0" scaled="1"/>
                  <a:tileRect/>
                </a:gradFill>
                <a:latin typeface="Constantia" pitchFamily="18" charset="0"/>
              </a:rPr>
              <a:t> per la </a:t>
            </a:r>
            <a:r>
              <a:rPr lang="it-IT" sz="3600" b="1" dirty="0" err="1">
                <a:ln w="18415" cmpd="sng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3000">
                      <a:srgbClr val="0000FF"/>
                    </a:gs>
                    <a:gs pos="73000">
                      <a:srgbClr val="339933"/>
                    </a:gs>
                  </a:gsLst>
                  <a:lin ang="0" scaled="1"/>
                  <a:tileRect/>
                </a:gradFill>
                <a:latin typeface="Constantia" pitchFamily="18" charset="0"/>
              </a:rPr>
              <a:t>VALorizzazione</a:t>
            </a:r>
            <a:r>
              <a:rPr lang="it-IT" sz="3600" b="1" dirty="0">
                <a:ln w="18415" cmpd="sng">
                  <a:solidFill>
                    <a:srgbClr val="FFFFFF"/>
                  </a:solidFill>
                  <a:prstDash val="solid"/>
                </a:ln>
                <a:gradFill flip="none" rotWithShape="1">
                  <a:gsLst>
                    <a:gs pos="3000">
                      <a:srgbClr val="0000FF"/>
                    </a:gs>
                    <a:gs pos="73000">
                      <a:srgbClr val="339933"/>
                    </a:gs>
                  </a:gsLst>
                  <a:lin ang="0" scaled="1"/>
                  <a:tileRect/>
                </a:gradFill>
                <a:latin typeface="Constantia" pitchFamily="18" charset="0"/>
              </a:rPr>
              <a:t> dei rifiuti della plastica</a:t>
            </a:r>
          </a:p>
        </p:txBody>
      </p:sp>
      <p:sp>
        <p:nvSpPr>
          <p:cNvPr id="2050" name="AutoShape 2" descr="/media/ckeuploads/giovanni%40produzionidalbasso.com/2021/04/23/corepla.png"/>
          <p:cNvSpPr>
            <a:spLocks noChangeAspect="1" noChangeArrowheads="1"/>
          </p:cNvSpPr>
          <p:nvPr/>
        </p:nvSpPr>
        <p:spPr bwMode="auto">
          <a:xfrm>
            <a:off x="155575" y="-685800"/>
            <a:ext cx="4762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2" name="AutoShape 4" descr="/media/ckeuploads/giovanni%40produzionidalbasso.com/2021/04/23/corepla.png"/>
          <p:cNvSpPr>
            <a:spLocks noChangeAspect="1" noChangeArrowheads="1"/>
          </p:cNvSpPr>
          <p:nvPr/>
        </p:nvSpPr>
        <p:spPr bwMode="auto">
          <a:xfrm>
            <a:off x="155575" y="-685800"/>
            <a:ext cx="4762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5" name="Picture 7" descr="E:\PostDoc\Crowdfunding\Call 2020\Logo\Loghi-Di Pace\Loghi\Loghi PDB\PDB_quadrato.jpg"/>
          <p:cNvPicPr>
            <a:picLocks noChangeAspect="1" noChangeArrowheads="1"/>
          </p:cNvPicPr>
          <p:nvPr/>
        </p:nvPicPr>
        <p:blipFill>
          <a:blip r:embed="rId4" cstate="print"/>
          <a:srcRect l="6290" t="26100" b="26650"/>
          <a:stretch>
            <a:fillRect/>
          </a:stretch>
        </p:blipFill>
        <p:spPr bwMode="auto">
          <a:xfrm>
            <a:off x="8316416" y="229826"/>
            <a:ext cx="662306" cy="333939"/>
          </a:xfrm>
          <a:prstGeom prst="rect">
            <a:avLst/>
          </a:prstGeom>
          <a:noFill/>
        </p:spPr>
      </p:pic>
      <p:pic>
        <p:nvPicPr>
          <p:cNvPr id="2056" name="Picture 8" descr="E:\PostDoc\Crowdfunding\Call 2020\Logo\Loghi-Di Pace\Loghi\logo Corepla\logo-corepla-payoff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157818"/>
            <a:ext cx="1527150" cy="720080"/>
          </a:xfrm>
          <a:prstGeom prst="rect">
            <a:avLst/>
          </a:prstGeom>
          <a:noFill/>
        </p:spPr>
      </p:pic>
      <p:sp>
        <p:nvSpPr>
          <p:cNvPr id="10" name="Rettangolo 9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pic>
        <p:nvPicPr>
          <p:cNvPr id="1026" name="Picture 2" descr="C:\Users\Zampolli\Desktop\Chiavetta - NON aggiornata\postDoc\BtBs day 2020\loghi per BtBsDay\loghi per BtBsDay\logo UNIMIB nuov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496" y="44624"/>
            <a:ext cx="1043608" cy="1055572"/>
          </a:xfrm>
          <a:prstGeom prst="rect">
            <a:avLst/>
          </a:prstGeom>
          <a:noFill/>
        </p:spPr>
      </p:pic>
      <p:pic>
        <p:nvPicPr>
          <p:cNvPr id="1027" name="Picture 3" descr="C:\Users\Zampolli\Desktop\Chiavetta - NON aggiornata\postDoc\BtBs day 2020\loghi per BtBsDay\loghi per BtBsDay\logo BtBs con margine OK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3608" y="106268"/>
            <a:ext cx="1008112" cy="51146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130" y="118373"/>
            <a:ext cx="3974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Le fasi del progetto</a:t>
            </a:r>
          </a:p>
        </p:txBody>
      </p:sp>
      <p:sp>
        <p:nvSpPr>
          <p:cNvPr id="4" name="Rettangolo 3"/>
          <p:cNvSpPr/>
          <p:nvPr/>
        </p:nvSpPr>
        <p:spPr>
          <a:xfrm>
            <a:off x="323528" y="2564904"/>
            <a:ext cx="43204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3050" indent="-273050" algn="just"/>
            <a:r>
              <a:rPr lang="it-IT" b="1" dirty="0">
                <a:latin typeface="Constantia" pitchFamily="18" charset="0"/>
              </a:rPr>
              <a:t>1) Raccolta</a:t>
            </a:r>
            <a:r>
              <a:rPr lang="it-IT" dirty="0">
                <a:latin typeface="Constantia" pitchFamily="18" charset="0"/>
              </a:rPr>
              <a:t> dei materiali plastici a base di polietilene da un impianto di smaltimento di rifiuti organici</a:t>
            </a:r>
          </a:p>
        </p:txBody>
      </p:sp>
      <p:sp>
        <p:nvSpPr>
          <p:cNvPr id="7" name="Rettangolo 6"/>
          <p:cNvSpPr/>
          <p:nvPr/>
        </p:nvSpPr>
        <p:spPr>
          <a:xfrm>
            <a:off x="4644008" y="3673977"/>
            <a:ext cx="4320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273050" indent="-273050" algn="just"/>
            <a:r>
              <a:rPr lang="it-IT" b="1" dirty="0">
                <a:latin typeface="Constantia" pitchFamily="18" charset="0"/>
              </a:rPr>
              <a:t>4) Valutazione</a:t>
            </a:r>
            <a:r>
              <a:rPr lang="it-IT" dirty="0">
                <a:latin typeface="Constantia" pitchFamily="18" charset="0"/>
              </a:rPr>
              <a:t> di uno scale-up a livello di impianto di smaltimento dei rifiuti per l’inserimento di una fase di trattamento biologico per frazioni di materiale plastico a base di polietilene.</a:t>
            </a:r>
          </a:p>
        </p:txBody>
      </p:sp>
      <p:sp>
        <p:nvSpPr>
          <p:cNvPr id="8" name="Rettangolo 7"/>
          <p:cNvSpPr/>
          <p:nvPr/>
        </p:nvSpPr>
        <p:spPr>
          <a:xfrm>
            <a:off x="251520" y="5325015"/>
            <a:ext cx="44644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just"/>
            <a:r>
              <a:rPr lang="it-IT" b="1" dirty="0">
                <a:latin typeface="Constantia" pitchFamily="18" charset="0"/>
              </a:rPr>
              <a:t>2) Biodegradazione</a:t>
            </a:r>
            <a:r>
              <a:rPr lang="it-IT" dirty="0">
                <a:latin typeface="Constantia" pitchFamily="18" charset="0"/>
              </a:rPr>
              <a:t> delle plastiche a base di polietilene grazie ai microrganismi selezionati e caratterizzazione dei prodotti ottenuti </a:t>
            </a:r>
          </a:p>
        </p:txBody>
      </p:sp>
      <p:sp>
        <p:nvSpPr>
          <p:cNvPr id="9" name="Rettangolo 8"/>
          <p:cNvSpPr/>
          <p:nvPr/>
        </p:nvSpPr>
        <p:spPr>
          <a:xfrm>
            <a:off x="4499992" y="836712"/>
            <a:ext cx="43924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/>
            <a:r>
              <a:rPr lang="it-IT" b="1" dirty="0">
                <a:latin typeface="Constantia" pitchFamily="18" charset="0"/>
              </a:rPr>
              <a:t>3) Ottimizzazione</a:t>
            </a:r>
            <a:r>
              <a:rPr lang="it-IT" dirty="0">
                <a:latin typeface="Constantia" pitchFamily="18" charset="0"/>
              </a:rPr>
              <a:t> del processo biologico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163313" y="6552206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pic>
        <p:nvPicPr>
          <p:cNvPr id="10242" name="Picture 2" descr="Rifiuto organico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b="5658"/>
          <a:stretch>
            <a:fillRect/>
          </a:stretch>
        </p:blipFill>
        <p:spPr bwMode="auto">
          <a:xfrm>
            <a:off x="1367644" y="836712"/>
            <a:ext cx="2232248" cy="1674223"/>
          </a:xfrm>
          <a:prstGeom prst="rect">
            <a:avLst/>
          </a:prstGeom>
          <a:noFill/>
        </p:spPr>
      </p:pic>
      <p:pic>
        <p:nvPicPr>
          <p:cNvPr id="10243" name="Picture 3" descr="E:\PostDoc\Crowdfunding\Call 2020\Campagna\Immagini\Jessica Batteri no mask_202120217_LAB_U4_77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l="4743" t="22582" r="31751" b="5419"/>
          <a:stretch>
            <a:fillRect/>
          </a:stretch>
        </p:blipFill>
        <p:spPr bwMode="auto">
          <a:xfrm>
            <a:off x="1403648" y="3596082"/>
            <a:ext cx="2160240" cy="1633118"/>
          </a:xfrm>
          <a:prstGeom prst="rect">
            <a:avLst/>
          </a:prstGeom>
          <a:noFill/>
        </p:spPr>
      </p:pic>
      <p:pic>
        <p:nvPicPr>
          <p:cNvPr id="10245" name="Picture 5" descr="Bioreattore fermentatore BIOSTAT® A - Industry Chemistry"/>
          <p:cNvPicPr>
            <a:picLocks noChangeAspect="1" noChangeArrowheads="1"/>
          </p:cNvPicPr>
          <p:nvPr/>
        </p:nvPicPr>
        <p:blipFill>
          <a:blip r:embed="rId4" cstate="print"/>
          <a:srcRect l="10080" r="19361" b="3005"/>
          <a:stretch>
            <a:fillRect/>
          </a:stretch>
        </p:blipFill>
        <p:spPr bwMode="auto">
          <a:xfrm>
            <a:off x="5580112" y="1405918"/>
            <a:ext cx="2232248" cy="1807058"/>
          </a:xfrm>
          <a:prstGeom prst="rect">
            <a:avLst/>
          </a:prstGeom>
          <a:noFill/>
        </p:spPr>
      </p:pic>
      <p:pic>
        <p:nvPicPr>
          <p:cNvPr id="10247" name="Picture 7" descr="Made In Italy | Economyup"/>
          <p:cNvPicPr>
            <a:picLocks noChangeAspect="1" noChangeArrowheads="1"/>
          </p:cNvPicPr>
          <p:nvPr/>
        </p:nvPicPr>
        <p:blipFill>
          <a:blip r:embed="rId5" cstate="print"/>
          <a:srcRect l="8333" b="11111"/>
          <a:stretch>
            <a:fillRect/>
          </a:stretch>
        </p:blipFill>
        <p:spPr bwMode="auto">
          <a:xfrm>
            <a:off x="5640119" y="5157192"/>
            <a:ext cx="2508278" cy="1368152"/>
          </a:xfrm>
          <a:prstGeom prst="rect">
            <a:avLst/>
          </a:prstGeom>
          <a:noFill/>
        </p:spPr>
      </p:pic>
      <p:cxnSp>
        <p:nvCxnSpPr>
          <p:cNvPr id="12" name="Connettore 1 11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118373"/>
            <a:ext cx="5509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Applicazione di </a:t>
            </a:r>
            <a:r>
              <a:rPr lang="it-IT" sz="3600" u="sng" dirty="0" err="1">
                <a:solidFill>
                  <a:srgbClr val="0000FF"/>
                </a:solidFill>
                <a:latin typeface="Constantia" pitchFamily="18" charset="0"/>
              </a:rPr>
              <a:t>Micro-Val</a:t>
            </a:r>
            <a:endParaRPr lang="it-IT" sz="3600" u="sng" dirty="0">
              <a:solidFill>
                <a:srgbClr val="0000FF"/>
              </a:solidFill>
              <a:latin typeface="Constantia" pitchFamily="18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395536" y="930781"/>
            <a:ext cx="8136904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1463" indent="-271463" algn="just">
              <a:buClr>
                <a:srgbClr val="339933"/>
              </a:buClr>
              <a:buFont typeface="Wingdings" pitchFamily="2" charset="2"/>
              <a:buChar char="v"/>
            </a:pPr>
            <a:r>
              <a:rPr lang="it-IT" b="1" dirty="0">
                <a:latin typeface="Constantia" pitchFamily="18" charset="0"/>
              </a:rPr>
              <a:t>Selezione dei microrganismi </a:t>
            </a:r>
            <a:r>
              <a:rPr lang="it-IT" dirty="0">
                <a:latin typeface="Constantia" pitchFamily="18" charset="0"/>
              </a:rPr>
              <a:t>o dei consorzi microbici migliori per eliminare la plastica </a:t>
            </a:r>
            <a:endParaRPr lang="it-IT" sz="1000" b="1" dirty="0">
              <a:latin typeface="Constantia" pitchFamily="18" charset="0"/>
            </a:endParaRPr>
          </a:p>
          <a:p>
            <a:pPr marL="271463" indent="-271463">
              <a:buClr>
                <a:srgbClr val="339933"/>
              </a:buClr>
              <a:buFont typeface="Wingdings" pitchFamily="2" charset="2"/>
              <a:buChar char="v"/>
            </a:pPr>
            <a:endParaRPr lang="it-IT" sz="1000" b="1" dirty="0">
              <a:latin typeface="Constantia" pitchFamily="18" charset="0"/>
            </a:endParaRPr>
          </a:p>
          <a:p>
            <a:pPr marL="271463" indent="-271463" algn="just">
              <a:buClr>
                <a:srgbClr val="339933"/>
              </a:buClr>
              <a:buFont typeface="Wingdings" pitchFamily="2" charset="2"/>
              <a:buChar char="v"/>
            </a:pPr>
            <a:r>
              <a:rPr lang="it-IT" b="1" dirty="0">
                <a:latin typeface="Constantia" pitchFamily="18" charset="0"/>
              </a:rPr>
              <a:t>Utilizzo dei microrganismi </a:t>
            </a:r>
            <a:r>
              <a:rPr lang="it-IT" dirty="0">
                <a:latin typeface="Constantia" pitchFamily="18" charset="0"/>
              </a:rPr>
              <a:t>in un impianto di smaltimento dei rifiuti per l’inserimento di una fase di trattamento biologico per frazioni di materiale plastico a base di polietilene.</a:t>
            </a:r>
          </a:p>
          <a:p>
            <a:pPr>
              <a:buClr>
                <a:srgbClr val="339933"/>
              </a:buClr>
            </a:pPr>
            <a:endParaRPr lang="it-IT" sz="800" dirty="0">
              <a:latin typeface="Constantia" pitchFamily="18" charset="0"/>
            </a:endParaRPr>
          </a:p>
          <a:p>
            <a:pPr marL="271463" indent="-271463" algn="just">
              <a:buClr>
                <a:srgbClr val="339933"/>
              </a:buClr>
              <a:buFont typeface="Wingdings" pitchFamily="2" charset="2"/>
              <a:buChar char="v"/>
            </a:pPr>
            <a:r>
              <a:rPr lang="it-IT" dirty="0">
                <a:latin typeface="Constantia" pitchFamily="18" charset="0"/>
              </a:rPr>
              <a:t>Applicazione del processo biologico direttamente  nelle fasi di smaltimento del rifiuto organico senza separazione dalle plastiche e attivazione microbica sia per la degradazione della plastica indesiderata sia per compostare l’organico</a:t>
            </a:r>
          </a:p>
          <a:p>
            <a:pPr marL="271463" indent="-271463" algn="just">
              <a:buClr>
                <a:srgbClr val="339933"/>
              </a:buClr>
            </a:pPr>
            <a:endParaRPr lang="it-IT" sz="1000" dirty="0">
              <a:latin typeface="Constantia" pitchFamily="18" charset="0"/>
            </a:endParaRPr>
          </a:p>
          <a:p>
            <a:pPr marL="271463" indent="-271463" algn="just">
              <a:buClr>
                <a:srgbClr val="339933"/>
              </a:buClr>
              <a:buFont typeface="Wingdings" pitchFamily="2" charset="2"/>
              <a:buChar char="v"/>
            </a:pPr>
            <a:r>
              <a:rPr lang="it-IT" dirty="0">
                <a:latin typeface="Constantia" pitchFamily="18" charset="0"/>
              </a:rPr>
              <a:t> </a:t>
            </a:r>
            <a:r>
              <a:rPr lang="it-IT" b="1" dirty="0">
                <a:latin typeface="Constantia" pitchFamily="18" charset="0"/>
              </a:rPr>
              <a:t>Basso impatto ambientale</a:t>
            </a:r>
            <a:endParaRPr lang="it-IT" sz="1000" dirty="0">
              <a:latin typeface="Constantia" pitchFamily="18" charset="0"/>
            </a:endParaRPr>
          </a:p>
          <a:p>
            <a:pPr marL="271463" indent="-271463" algn="just">
              <a:buClr>
                <a:srgbClr val="339933"/>
              </a:buClr>
              <a:buFont typeface="Wingdings" pitchFamily="2" charset="2"/>
              <a:buChar char="v"/>
            </a:pPr>
            <a:endParaRPr lang="it-IT" sz="1000" dirty="0">
              <a:latin typeface="Constantia" pitchFamily="18" charset="0"/>
            </a:endParaRPr>
          </a:p>
          <a:p>
            <a:pPr marL="271463" indent="-271463" algn="just">
              <a:buClr>
                <a:srgbClr val="339933"/>
              </a:buClr>
              <a:buFont typeface="Wingdings" pitchFamily="2" charset="2"/>
              <a:buChar char="v"/>
            </a:pPr>
            <a:r>
              <a:rPr lang="it-IT" b="1" dirty="0">
                <a:latin typeface="Constantia" pitchFamily="18" charset="0"/>
              </a:rPr>
              <a:t>Primo</a:t>
            </a:r>
            <a:r>
              <a:rPr lang="it-IT" dirty="0">
                <a:latin typeface="Constantia" pitchFamily="18" charset="0"/>
              </a:rPr>
              <a:t> processo biologico </a:t>
            </a:r>
            <a:r>
              <a:rPr lang="it-IT" b="1" dirty="0">
                <a:latin typeface="Constantia" pitchFamily="18" charset="0"/>
              </a:rPr>
              <a:t>in Italia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2" cstate="print">
            <a:lum contrast="30000"/>
          </a:blip>
          <a:srcRect l="4444" t="1344" r="2222" b="9571"/>
          <a:stretch/>
        </p:blipFill>
        <p:spPr>
          <a:xfrm>
            <a:off x="4788024" y="3645024"/>
            <a:ext cx="3672408" cy="2707795"/>
          </a:xfrm>
          <a:prstGeom prst="rect">
            <a:avLst/>
          </a:prstGeom>
          <a:ln>
            <a:noFill/>
          </a:ln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cxnSp>
        <p:nvCxnSpPr>
          <p:cNvPr id="6" name="Connettore 1 5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77FCF482-8883-4D27-89E3-6DEBBBF0D38F}"/>
              </a:ext>
            </a:extLst>
          </p:cNvPr>
          <p:cNvSpPr txBox="1"/>
          <p:nvPr/>
        </p:nvSpPr>
        <p:spPr>
          <a:xfrm>
            <a:off x="0" y="152844"/>
            <a:ext cx="77403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I numeri di Micro-Val - Crowdfunding</a:t>
            </a:r>
          </a:p>
        </p:txBody>
      </p:sp>
      <p:cxnSp>
        <p:nvCxnSpPr>
          <p:cNvPr id="3" name="Connettore 1 5">
            <a:extLst>
              <a:ext uri="{FF2B5EF4-FFF2-40B4-BE49-F238E27FC236}">
                <a16:creationId xmlns:a16="http://schemas.microsoft.com/office/drawing/2014/main" xmlns="" id="{468A4710-4B84-4A31-ADBF-6F8802C07EE0}"/>
              </a:ext>
            </a:extLst>
          </p:cNvPr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tangolo 3">
            <a:extLst>
              <a:ext uri="{FF2B5EF4-FFF2-40B4-BE49-F238E27FC236}">
                <a16:creationId xmlns:a16="http://schemas.microsoft.com/office/drawing/2014/main" xmlns="" id="{B1F103FD-6611-45E3-B55B-6B59826966D3}"/>
              </a:ext>
            </a:extLst>
          </p:cNvPr>
          <p:cNvSpPr/>
          <p:nvPr/>
        </p:nvSpPr>
        <p:spPr>
          <a:xfrm>
            <a:off x="395536" y="836712"/>
            <a:ext cx="8136904" cy="29854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b="1" dirty="0">
                <a:latin typeface="Constantia" pitchFamily="18" charset="0"/>
              </a:rPr>
              <a:t>16042 euro raccolti</a:t>
            </a:r>
            <a:r>
              <a:rPr lang="it-IT" dirty="0">
                <a:latin typeface="Constantia" pitchFamily="18" charset="0"/>
              </a:rPr>
              <a:t> in </a:t>
            </a:r>
            <a:r>
              <a:rPr lang="it-IT" b="1" dirty="0">
                <a:latin typeface="Constantia" pitchFamily="18" charset="0"/>
              </a:rPr>
              <a:t>1 mese </a:t>
            </a:r>
            <a:r>
              <a:rPr lang="it-IT" dirty="0">
                <a:latin typeface="Constantia" pitchFamily="18" charset="0"/>
              </a:rPr>
              <a:t>di campagna</a:t>
            </a:r>
            <a:endParaRPr lang="it-IT" sz="1000" dirty="0">
              <a:latin typeface="Constantia" pitchFamily="18" charset="0"/>
            </a:endParaRPr>
          </a:p>
          <a:p>
            <a:pPr marL="271463" indent="-271463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000" b="1" dirty="0">
              <a:latin typeface="Constantia" pitchFamily="18" charset="0"/>
            </a:endParaRPr>
          </a:p>
          <a:p>
            <a:pPr marL="271463" indent="-271463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000" b="1" dirty="0">
              <a:latin typeface="Constantia" pitchFamily="18" charset="0"/>
            </a:endParaRPr>
          </a:p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b="1" dirty="0">
                <a:latin typeface="Constantia" pitchFamily="18" charset="0"/>
              </a:rPr>
              <a:t>~ 36 ore primo obiettivo </a:t>
            </a:r>
            <a:r>
              <a:rPr lang="it-IT" dirty="0">
                <a:latin typeface="Constantia" pitchFamily="18" charset="0"/>
              </a:rPr>
              <a:t>di raccolta (9500 euro), al 50% del primo obiettivo sostegno di COREPLA</a:t>
            </a:r>
          </a:p>
          <a:p>
            <a:pPr marL="171450" indent="-171450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000" dirty="0">
              <a:latin typeface="Constantia" pitchFamily="18" charset="0"/>
            </a:endParaRPr>
          </a:p>
          <a:p>
            <a:pPr marL="171450" indent="-171450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000" dirty="0">
              <a:latin typeface="Constantia" pitchFamily="18" charset="0"/>
            </a:endParaRPr>
          </a:p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b="1" dirty="0">
                <a:latin typeface="Constantia" pitchFamily="18" charset="0"/>
              </a:rPr>
              <a:t>152 sostenitori e 161 donazioni</a:t>
            </a:r>
          </a:p>
          <a:p>
            <a:pPr marL="271463" indent="-271463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000" dirty="0">
              <a:latin typeface="Constantia" pitchFamily="18" charset="0"/>
            </a:endParaRPr>
          </a:p>
          <a:p>
            <a:pPr marL="271463" indent="-271463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000" dirty="0">
              <a:latin typeface="Constantia" pitchFamily="18" charset="0"/>
            </a:endParaRPr>
          </a:p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dirty="0">
                <a:latin typeface="Constantia" pitchFamily="18" charset="0"/>
              </a:rPr>
              <a:t>Donazione media </a:t>
            </a:r>
            <a:r>
              <a:rPr lang="it-IT" b="1" dirty="0">
                <a:latin typeface="Constantia" pitchFamily="18" charset="0"/>
              </a:rPr>
              <a:t>~ 99,6 euro</a:t>
            </a:r>
          </a:p>
          <a:p>
            <a:pPr marL="271463" indent="-271463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000" b="1" dirty="0">
              <a:latin typeface="Constantia" pitchFamily="18" charset="0"/>
            </a:endParaRPr>
          </a:p>
          <a:p>
            <a:pPr marL="271463" indent="-271463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000" b="1" dirty="0">
              <a:latin typeface="Constantia" pitchFamily="18" charset="0"/>
            </a:endParaRPr>
          </a:p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b="1" dirty="0">
                <a:latin typeface="Constantia" pitchFamily="18" charset="0"/>
              </a:rPr>
              <a:t>Tasso di conversione 4.5%</a:t>
            </a:r>
          </a:p>
        </p:txBody>
      </p:sp>
      <p:pic>
        <p:nvPicPr>
          <p:cNvPr id="5" name="Picture 9" descr="E:\PostDoc\Crowdfunding\Call 2020\Logo\Loghi-Di Pace\Loghi\universita-del-crowdfunding_logo_colori.jpg">
            <a:extLst>
              <a:ext uri="{FF2B5EF4-FFF2-40B4-BE49-F238E27FC236}">
                <a16:creationId xmlns:a16="http://schemas.microsoft.com/office/drawing/2014/main" xmlns="" id="{E96AF7C5-A609-4FE7-8348-237FFC5F3A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13884"/>
            <a:ext cx="1392156" cy="1044116"/>
          </a:xfrm>
          <a:prstGeom prst="rect">
            <a:avLst/>
          </a:prstGeom>
          <a:noFill/>
        </p:spPr>
      </p:pic>
      <p:pic>
        <p:nvPicPr>
          <p:cNvPr id="6" name="Picture 7" descr="E:\PostDoc\Crowdfunding\Call 2020\Logo\Loghi-Di Pace\Loghi\Loghi PDB\PDB_quadrato.jpg">
            <a:extLst>
              <a:ext uri="{FF2B5EF4-FFF2-40B4-BE49-F238E27FC236}">
                <a16:creationId xmlns:a16="http://schemas.microsoft.com/office/drawing/2014/main" xmlns="" id="{315C4333-5288-4B82-BF44-30BED7611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6290" t="26100" b="26650"/>
          <a:stretch>
            <a:fillRect/>
          </a:stretch>
        </p:blipFill>
        <p:spPr bwMode="auto">
          <a:xfrm>
            <a:off x="8388424" y="6407429"/>
            <a:ext cx="662306" cy="333939"/>
          </a:xfrm>
          <a:prstGeom prst="rect">
            <a:avLst/>
          </a:prstGeom>
          <a:noFill/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E27122B4-DD4C-456F-B92B-BEDB2DC576BB}"/>
              </a:ext>
            </a:extLst>
          </p:cNvPr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xmlns="" id="{5D6842D7-45A7-47F0-9A59-8153DAEB5263}"/>
              </a:ext>
            </a:extLst>
          </p:cNvPr>
          <p:cNvSpPr/>
          <p:nvPr/>
        </p:nvSpPr>
        <p:spPr>
          <a:xfrm>
            <a:off x="3779912" y="3851756"/>
            <a:ext cx="15841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363" indent="-360363" algn="ctr"/>
            <a:r>
              <a:rPr lang="it-IT" b="1" dirty="0">
                <a:solidFill>
                  <a:srgbClr val="00B050"/>
                </a:solidFill>
                <a:latin typeface="Constantia" pitchFamily="18" charset="0"/>
              </a:rPr>
              <a:t>DONAZIONI</a:t>
            </a:r>
            <a:endParaRPr lang="it-IT" dirty="0">
              <a:solidFill>
                <a:srgbClr val="00B050"/>
              </a:solidFill>
              <a:latin typeface="Constantia" pitchFamily="18" charset="0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A3505DFA-573B-4EAB-8375-F9722BC8AC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019" t="33574" r="1731" b="34420"/>
          <a:stretch/>
        </p:blipFill>
        <p:spPr>
          <a:xfrm>
            <a:off x="125760" y="4167686"/>
            <a:ext cx="8892480" cy="164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6100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E:\PostDoc\Crowdfunding\Call 2020\Logo\Loghi-Di Pace\Loghi\universita-del-crowdfunding_logo_color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72333" y="79536"/>
            <a:ext cx="1392156" cy="1044116"/>
          </a:xfrm>
          <a:prstGeom prst="rect">
            <a:avLst/>
          </a:prstGeom>
          <a:noFill/>
        </p:spPr>
      </p:pic>
      <p:pic>
        <p:nvPicPr>
          <p:cNvPr id="2" name="Picture 3" descr="E:\PostDoc\Crowdfunding\Call 2020\Logo\MicroVal_trasparenza.png"/>
          <p:cNvPicPr>
            <a:picLocks noChangeAspect="1" noChangeArrowheads="1"/>
          </p:cNvPicPr>
          <p:nvPr/>
        </p:nvPicPr>
        <p:blipFill>
          <a:blip r:embed="rId4" cstate="print"/>
          <a:srcRect b="7554"/>
          <a:stretch>
            <a:fillRect/>
          </a:stretch>
        </p:blipFill>
        <p:spPr bwMode="auto">
          <a:xfrm>
            <a:off x="2850257" y="1484784"/>
            <a:ext cx="3443486" cy="4320480"/>
          </a:xfrm>
          <a:prstGeom prst="rect">
            <a:avLst/>
          </a:prstGeom>
          <a:noFill/>
        </p:spPr>
      </p:pic>
      <p:sp>
        <p:nvSpPr>
          <p:cNvPr id="2050" name="AutoShape 2" descr="/media/ckeuploads/giovanni%40produzionidalbasso.com/2021/04/23/corepla.png"/>
          <p:cNvSpPr>
            <a:spLocks noChangeAspect="1" noChangeArrowheads="1"/>
          </p:cNvSpPr>
          <p:nvPr/>
        </p:nvSpPr>
        <p:spPr bwMode="auto">
          <a:xfrm>
            <a:off x="155575" y="-685800"/>
            <a:ext cx="4762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2" name="AutoShape 4" descr="/media/ckeuploads/giovanni%40produzionidalbasso.com/2021/04/23/corepla.png"/>
          <p:cNvSpPr>
            <a:spLocks noChangeAspect="1" noChangeArrowheads="1"/>
          </p:cNvSpPr>
          <p:nvPr/>
        </p:nvSpPr>
        <p:spPr bwMode="auto">
          <a:xfrm>
            <a:off x="155575" y="-685800"/>
            <a:ext cx="4762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2055" name="Picture 7" descr="E:\PostDoc\Crowdfunding\Call 2020\Logo\Loghi-Di Pace\Loghi\Loghi PDB\PDB_quadrato.jpg"/>
          <p:cNvPicPr>
            <a:picLocks noChangeAspect="1" noChangeArrowheads="1"/>
          </p:cNvPicPr>
          <p:nvPr/>
        </p:nvPicPr>
        <p:blipFill>
          <a:blip r:embed="rId5" cstate="print"/>
          <a:srcRect l="6290" t="26100" b="26650"/>
          <a:stretch>
            <a:fillRect/>
          </a:stretch>
        </p:blipFill>
        <p:spPr bwMode="auto">
          <a:xfrm>
            <a:off x="8316416" y="229826"/>
            <a:ext cx="662306" cy="333939"/>
          </a:xfrm>
          <a:prstGeom prst="rect">
            <a:avLst/>
          </a:prstGeom>
          <a:noFill/>
        </p:spPr>
      </p:pic>
      <p:pic>
        <p:nvPicPr>
          <p:cNvPr id="2056" name="Picture 8" descr="E:\PostDoc\Crowdfunding\Call 2020\Logo\Loghi-Di Pace\Loghi\logo Corepla\logo-corepla-payoff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940152" y="157818"/>
            <a:ext cx="1527150" cy="720080"/>
          </a:xfrm>
          <a:prstGeom prst="rect">
            <a:avLst/>
          </a:prstGeom>
          <a:noFill/>
        </p:spPr>
      </p:pic>
      <p:pic>
        <p:nvPicPr>
          <p:cNvPr id="1026" name="Picture 2" descr="C:\Users\Zampolli\Desktop\Chiavetta - NON aggiornata\postDoc\BtBs day 2020\loghi per BtBsDay\loghi per BtBsDay\logo UNIMIB nuovo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496" y="44624"/>
            <a:ext cx="1043608" cy="1055572"/>
          </a:xfrm>
          <a:prstGeom prst="rect">
            <a:avLst/>
          </a:prstGeom>
          <a:noFill/>
        </p:spPr>
      </p:pic>
      <p:pic>
        <p:nvPicPr>
          <p:cNvPr id="1027" name="Picture 3" descr="C:\Users\Zampolli\Desktop\Chiavetta - NON aggiornata\postDoc\BtBs day 2020\loghi per BtBsDay\loghi per BtBsDay\logo BtBs con margine O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43608" y="106268"/>
            <a:ext cx="1008112" cy="511461"/>
          </a:xfrm>
          <a:prstGeom prst="rect">
            <a:avLst/>
          </a:prstGeom>
          <a:noFill/>
        </p:spPr>
      </p:pic>
      <p:sp>
        <p:nvSpPr>
          <p:cNvPr id="13" name="Rettangolo 12"/>
          <p:cNvSpPr/>
          <p:nvPr/>
        </p:nvSpPr>
        <p:spPr>
          <a:xfrm>
            <a:off x="251520" y="2420888"/>
            <a:ext cx="331236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u="sng" dirty="0">
                <a:latin typeface="Constantia" pitchFamily="18" charset="0"/>
              </a:rPr>
              <a:t>Il gruppo</a:t>
            </a:r>
          </a:p>
          <a:p>
            <a:endParaRPr lang="it-IT" dirty="0">
              <a:latin typeface="Constantia" pitchFamily="18" charset="0"/>
            </a:endParaRPr>
          </a:p>
          <a:p>
            <a:r>
              <a:rPr lang="it-IT" b="1" dirty="0">
                <a:latin typeface="Constantia" pitchFamily="18" charset="0"/>
              </a:rPr>
              <a:t>Dott.ssa Jessica </a:t>
            </a:r>
            <a:r>
              <a:rPr lang="it-IT" b="1" dirty="0" err="1">
                <a:latin typeface="Constantia" pitchFamily="18" charset="0"/>
              </a:rPr>
              <a:t>Zampolli</a:t>
            </a:r>
            <a:endParaRPr lang="it-IT" dirty="0">
              <a:latin typeface="Constantia" pitchFamily="18" charset="0"/>
            </a:endParaRPr>
          </a:p>
          <a:p>
            <a:r>
              <a:rPr lang="it-IT" b="1" dirty="0">
                <a:latin typeface="Constantia" pitchFamily="18" charset="0"/>
              </a:rPr>
              <a:t>Prof.ssa Patrizia Di Gennaro</a:t>
            </a:r>
          </a:p>
          <a:p>
            <a:endParaRPr lang="it-IT" dirty="0">
              <a:latin typeface="Constantia" pitchFamily="18" charset="0"/>
            </a:endParaRPr>
          </a:p>
          <a:p>
            <a:r>
              <a:rPr lang="it-IT" dirty="0">
                <a:latin typeface="Constantia" pitchFamily="18" charset="0"/>
              </a:rPr>
              <a:t>Prof.ssa Elena Collina</a:t>
            </a:r>
          </a:p>
          <a:p>
            <a:r>
              <a:rPr lang="it-IT" dirty="0">
                <a:latin typeface="Constantia" pitchFamily="18" charset="0"/>
              </a:rPr>
              <a:t>Prof.ssa Marina </a:t>
            </a:r>
            <a:r>
              <a:rPr lang="it-IT" dirty="0" err="1">
                <a:latin typeface="Constantia" pitchFamily="18" charset="0"/>
              </a:rPr>
              <a:t>Lasgani</a:t>
            </a:r>
            <a:endParaRPr lang="it-IT" dirty="0">
              <a:latin typeface="Constantia" pitchFamily="18" charset="0"/>
            </a:endParaRPr>
          </a:p>
          <a:p>
            <a:r>
              <a:rPr lang="it-IT" dirty="0">
                <a:latin typeface="Constantia" pitchFamily="18" charset="0"/>
              </a:rPr>
              <a:t>Dott.ssa Alessandra De Giani</a:t>
            </a:r>
          </a:p>
        </p:txBody>
      </p:sp>
      <p:grpSp>
        <p:nvGrpSpPr>
          <p:cNvPr id="20" name="Gruppo 19"/>
          <p:cNvGrpSpPr/>
          <p:nvPr/>
        </p:nvGrpSpPr>
        <p:grpSpPr>
          <a:xfrm>
            <a:off x="5724128" y="2538525"/>
            <a:ext cx="3168352" cy="2073050"/>
            <a:chOff x="5724128" y="1772816"/>
            <a:chExt cx="3168352" cy="2073050"/>
          </a:xfrm>
        </p:grpSpPr>
        <p:sp>
          <p:nvSpPr>
            <p:cNvPr id="14" name="Rettangolo 13"/>
            <p:cNvSpPr/>
            <p:nvPr/>
          </p:nvSpPr>
          <p:spPr>
            <a:xfrm>
              <a:off x="5724128" y="1772816"/>
              <a:ext cx="3168352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u="sng" dirty="0">
                  <a:latin typeface="Constantia" pitchFamily="18" charset="0"/>
                </a:rPr>
                <a:t>Contatti</a:t>
              </a:r>
            </a:p>
            <a:p>
              <a:endParaRPr lang="it-IT" dirty="0">
                <a:latin typeface="Constantia" pitchFamily="18" charset="0"/>
              </a:endParaRPr>
            </a:p>
            <a:p>
              <a:pPr algn="ctr"/>
              <a:r>
                <a:rPr lang="it-IT" dirty="0">
                  <a:latin typeface="Constantia" pitchFamily="18" charset="0"/>
                </a:rPr>
                <a:t>jessica.zampolli@unimib.it</a:t>
              </a:r>
            </a:p>
            <a:p>
              <a:pPr algn="ctr"/>
              <a:r>
                <a:rPr lang="it-IT" dirty="0">
                  <a:latin typeface="Constantia" pitchFamily="18" charset="0"/>
                </a:rPr>
                <a:t>patrizia.digennaro@unimib.it</a:t>
              </a:r>
            </a:p>
          </p:txBody>
        </p:sp>
        <p:grpSp>
          <p:nvGrpSpPr>
            <p:cNvPr id="19" name="Gruppo 18"/>
            <p:cNvGrpSpPr/>
            <p:nvPr/>
          </p:nvGrpSpPr>
          <p:grpSpPr>
            <a:xfrm>
              <a:off x="6345701" y="3140968"/>
              <a:ext cx="1925207" cy="704898"/>
              <a:chOff x="5841645" y="3068960"/>
              <a:chExt cx="1925207" cy="704898"/>
            </a:xfrm>
          </p:grpSpPr>
          <p:pic>
            <p:nvPicPr>
              <p:cNvPr id="4" name="Picture 2" descr="C:\Users\Zampolli\Downloads\app e social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2100" t="38800" r="33200" b="35067"/>
              <a:stretch>
                <a:fillRect/>
              </a:stretch>
            </p:blipFill>
            <p:spPr bwMode="auto">
              <a:xfrm>
                <a:off x="7020272" y="3413818"/>
                <a:ext cx="360040" cy="360040"/>
              </a:xfrm>
              <a:prstGeom prst="rect">
                <a:avLst/>
              </a:prstGeom>
              <a:noFill/>
            </p:spPr>
          </p:pic>
          <p:pic>
            <p:nvPicPr>
              <p:cNvPr id="16" name="Picture 2" descr="C:\Users\Zampolli\Downloads\app e social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2100" t="68667" r="33200" b="7067"/>
              <a:stretch>
                <a:fillRect/>
              </a:stretch>
            </p:blipFill>
            <p:spPr bwMode="auto">
              <a:xfrm>
                <a:off x="6629868" y="3403486"/>
                <a:ext cx="360040" cy="334323"/>
              </a:xfrm>
              <a:prstGeom prst="rect">
                <a:avLst/>
              </a:prstGeom>
              <a:noFill/>
            </p:spPr>
          </p:pic>
          <p:pic>
            <p:nvPicPr>
              <p:cNvPr id="17" name="Picture 2" descr="C:\Users\Zampolli\Downloads\app e social.pn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 l="52100" t="10800" r="33200" b="64933"/>
              <a:stretch>
                <a:fillRect/>
              </a:stretch>
            </p:blipFill>
            <p:spPr bwMode="auto">
              <a:xfrm>
                <a:off x="6238832" y="3429000"/>
                <a:ext cx="360040" cy="334323"/>
              </a:xfrm>
              <a:prstGeom prst="rect">
                <a:avLst/>
              </a:prstGeom>
              <a:noFill/>
            </p:spPr>
          </p:pic>
          <p:sp>
            <p:nvSpPr>
              <p:cNvPr id="18" name="Rettangolo 17"/>
              <p:cNvSpPr/>
              <p:nvPr/>
            </p:nvSpPr>
            <p:spPr>
              <a:xfrm>
                <a:off x="5841645" y="3068960"/>
                <a:ext cx="192520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it-IT" dirty="0" err="1">
                    <a:latin typeface="Constantia" pitchFamily="18" charset="0"/>
                  </a:rPr>
                  <a:t>Micro-Val</a:t>
                </a:r>
                <a:r>
                  <a:rPr lang="it-IT" dirty="0">
                    <a:latin typeface="Constantia" pitchFamily="18" charset="0"/>
                  </a:rPr>
                  <a:t> project</a:t>
                </a:r>
              </a:p>
            </p:txBody>
          </p:sp>
        </p:grpSp>
      </p:grpSp>
      <p:sp>
        <p:nvSpPr>
          <p:cNvPr id="21" name="Rettangolo 20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/media/ckeuploads/giovanni%40produzionidalbasso.com/2021/04/23/corepla.png"/>
          <p:cNvSpPr>
            <a:spLocks noChangeAspect="1" noChangeArrowheads="1"/>
          </p:cNvSpPr>
          <p:nvPr/>
        </p:nvSpPr>
        <p:spPr bwMode="auto">
          <a:xfrm>
            <a:off x="155575" y="-685800"/>
            <a:ext cx="4762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2" name="AutoShape 4" descr="/media/ckeuploads/giovanni%40produzionidalbasso.com/2021/04/23/corepla.png"/>
          <p:cNvSpPr>
            <a:spLocks noChangeAspect="1" noChangeArrowheads="1"/>
          </p:cNvSpPr>
          <p:nvPr/>
        </p:nvSpPr>
        <p:spPr bwMode="auto">
          <a:xfrm>
            <a:off x="155575" y="-685800"/>
            <a:ext cx="4762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-108520" y="188640"/>
            <a:ext cx="19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Scopo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ADEAD10B-FB77-4779-9C9C-136BE743001C}"/>
              </a:ext>
            </a:extLst>
          </p:cNvPr>
          <p:cNvSpPr/>
          <p:nvPr/>
        </p:nvSpPr>
        <p:spPr>
          <a:xfrm>
            <a:off x="521550" y="1083208"/>
            <a:ext cx="810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Sviluppo di un </a:t>
            </a:r>
            <a:r>
              <a:rPr lang="it-IT" b="1" dirty="0">
                <a:latin typeface="Constantia" pitchFamily="18" charset="0"/>
              </a:rPr>
              <a:t>processo</a:t>
            </a:r>
            <a:r>
              <a:rPr lang="it-IT" dirty="0">
                <a:latin typeface="Constantia" pitchFamily="18" charset="0"/>
              </a:rPr>
              <a:t> </a:t>
            </a:r>
            <a:r>
              <a:rPr lang="it-IT" b="1" dirty="0">
                <a:latin typeface="Constantia" pitchFamily="18" charset="0"/>
              </a:rPr>
              <a:t>biologico</a:t>
            </a:r>
            <a:r>
              <a:rPr lang="it-IT" dirty="0">
                <a:latin typeface="Constantia" pitchFamily="18" charset="0"/>
              </a:rPr>
              <a:t> a basso impatto ambientale per lo smaltimento di alcune plastiche, come quelle a base di polietilene</a:t>
            </a:r>
          </a:p>
        </p:txBody>
      </p:sp>
      <p:pic>
        <p:nvPicPr>
          <p:cNvPr id="3" name="Immagine 2" descr="Immagine che contiene testo&#10;&#10;Descrizione generata automaticamente">
            <a:extLst>
              <a:ext uri="{FF2B5EF4-FFF2-40B4-BE49-F238E27FC236}">
                <a16:creationId xmlns:a16="http://schemas.microsoft.com/office/drawing/2014/main" xmlns="" id="{A714FEB6-81E4-4A33-BA8B-A5CC773AC8B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225" t="16570" r="20075" b="16401"/>
          <a:stretch/>
        </p:blipFill>
        <p:spPr>
          <a:xfrm>
            <a:off x="2304568" y="1921190"/>
            <a:ext cx="4534865" cy="3015619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545376BE-DCFC-41A9-B9B8-9B53AF53EE95}"/>
              </a:ext>
            </a:extLst>
          </p:cNvPr>
          <p:cNvSpPr txBox="1"/>
          <p:nvPr/>
        </p:nvSpPr>
        <p:spPr>
          <a:xfrm>
            <a:off x="1331640" y="5128460"/>
            <a:ext cx="64807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Riduzione o eliminazione delle plastiche che</a:t>
            </a:r>
          </a:p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 </a:t>
            </a:r>
            <a:r>
              <a:rPr lang="it-IT" b="1" dirty="0">
                <a:latin typeface="Constantia" pitchFamily="18" charset="0"/>
              </a:rPr>
              <a:t>contaminano la frazione organica </a:t>
            </a:r>
            <a:r>
              <a:rPr lang="it-IT" dirty="0">
                <a:latin typeface="Constantia" pitchFamily="18" charset="0"/>
              </a:rPr>
              <a:t>dei rifiuti solidi urbani </a:t>
            </a:r>
          </a:p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durante la raccolta differenziata dei rifiuti</a:t>
            </a:r>
          </a:p>
        </p:txBody>
      </p:sp>
    </p:spTree>
    <p:extLst>
      <p:ext uri="{BB962C8B-B14F-4D97-AF65-F5344CB8AC3E}">
        <p14:creationId xmlns:p14="http://schemas.microsoft.com/office/powerpoint/2010/main" xmlns="" val="568975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2" descr="/media/ckeuploads/giovanni%40produzionidalbasso.com/2021/04/23/corepla.png"/>
          <p:cNvSpPr>
            <a:spLocks noChangeAspect="1" noChangeArrowheads="1"/>
          </p:cNvSpPr>
          <p:nvPr/>
        </p:nvSpPr>
        <p:spPr bwMode="auto">
          <a:xfrm>
            <a:off x="155575" y="-685800"/>
            <a:ext cx="4762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2" name="AutoShape 4" descr="/media/ckeuploads/giovanni%40produzionidalbasso.com/2021/04/23/corepla.png"/>
          <p:cNvSpPr>
            <a:spLocks noChangeAspect="1" noChangeArrowheads="1"/>
          </p:cNvSpPr>
          <p:nvPr/>
        </p:nvSpPr>
        <p:spPr bwMode="auto">
          <a:xfrm>
            <a:off x="155575" y="-685800"/>
            <a:ext cx="4762500" cy="1428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cxnSp>
        <p:nvCxnSpPr>
          <p:cNvPr id="12" name="Connettore 1 11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asellaDiTesto 13"/>
          <p:cNvSpPr txBox="1"/>
          <p:nvPr/>
        </p:nvSpPr>
        <p:spPr>
          <a:xfrm>
            <a:off x="-108520" y="188640"/>
            <a:ext cx="50265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Da dove nasce l’idea?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ADEAD10B-FB77-4779-9C9C-136BE743001C}"/>
              </a:ext>
            </a:extLst>
          </p:cNvPr>
          <p:cNvSpPr/>
          <p:nvPr/>
        </p:nvSpPr>
        <p:spPr>
          <a:xfrm>
            <a:off x="503548" y="1250049"/>
            <a:ext cx="44987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Laboratorio di Microbiologia </a:t>
            </a:r>
            <a:r>
              <a:rPr lang="it-IT" dirty="0" err="1">
                <a:latin typeface="Constantia" pitchFamily="18" charset="0"/>
              </a:rPr>
              <a:t>BtBs</a:t>
            </a:r>
            <a:endParaRPr lang="it-IT" dirty="0">
              <a:latin typeface="Constantia" pitchFamily="18" charset="0"/>
            </a:endParaRPr>
          </a:p>
          <a:p>
            <a:pPr algn="ctr">
              <a:buClr>
                <a:srgbClr val="339933"/>
              </a:buClr>
            </a:pPr>
            <a:endParaRPr lang="it-IT" dirty="0">
              <a:latin typeface="Constantia" pitchFamily="18" charset="0"/>
            </a:endParaRPr>
          </a:p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Microrganismi studiati e caratterizzati per le loro capacità di degradazione di contaminanti ambientali</a:t>
            </a:r>
          </a:p>
          <a:p>
            <a:pPr algn="ctr">
              <a:buClr>
                <a:srgbClr val="339933"/>
              </a:buClr>
            </a:pPr>
            <a:endParaRPr lang="it-IT" dirty="0">
              <a:latin typeface="Constantia" pitchFamily="18" charset="0"/>
            </a:endParaRPr>
          </a:p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Contaminanti a base idrocarburica, tossici e/o cancerogeni per l’uomo</a:t>
            </a:r>
          </a:p>
        </p:txBody>
      </p:sp>
      <p:pic>
        <p:nvPicPr>
          <p:cNvPr id="4" name="Immagine 3" descr="Immagine che contiene testo, persona, interni, donna&#10;&#10;Descrizione generata automaticamente">
            <a:extLst>
              <a:ext uri="{FF2B5EF4-FFF2-40B4-BE49-F238E27FC236}">
                <a16:creationId xmlns:a16="http://schemas.microsoft.com/office/drawing/2014/main" xmlns="" id="{530E6C84-60A8-4364-BA21-41F2771608A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93" t="13547" r="19994" b="536"/>
          <a:stretch/>
        </p:blipFill>
        <p:spPr>
          <a:xfrm>
            <a:off x="5256872" y="958948"/>
            <a:ext cx="3280186" cy="28905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CAC6E325-4028-409F-9722-DC584725FCEE}"/>
              </a:ext>
            </a:extLst>
          </p:cNvPr>
          <p:cNvSpPr txBox="1"/>
          <p:nvPr/>
        </p:nvSpPr>
        <p:spPr>
          <a:xfrm>
            <a:off x="4918075" y="4331754"/>
            <a:ext cx="39577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Microrganismi con vaste capacità degradative</a:t>
            </a:r>
          </a:p>
          <a:p>
            <a:pPr algn="ctr">
              <a:buClr>
                <a:srgbClr val="339933"/>
              </a:buClr>
            </a:pPr>
            <a:endParaRPr lang="it-IT" dirty="0">
              <a:latin typeface="Constantia" pitchFamily="18" charset="0"/>
            </a:endParaRPr>
          </a:p>
          <a:p>
            <a:pPr algn="ctr">
              <a:buClr>
                <a:srgbClr val="339933"/>
              </a:buClr>
            </a:pPr>
            <a:r>
              <a:rPr lang="it-IT" dirty="0">
                <a:latin typeface="Constantia" pitchFamily="18" charset="0"/>
              </a:rPr>
              <a:t>Valutazione in laboratorio della capacità di degradare differenti materiali plastici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xmlns="" id="{54CF13FA-4AE0-4EBC-95B0-116A03633851}"/>
              </a:ext>
            </a:extLst>
          </p:cNvPr>
          <p:cNvGrpSpPr/>
          <p:nvPr/>
        </p:nvGrpSpPr>
        <p:grpSpPr>
          <a:xfrm>
            <a:off x="1037858" y="3999584"/>
            <a:ext cx="3430175" cy="2418667"/>
            <a:chOff x="713592" y="4083113"/>
            <a:chExt cx="3430175" cy="2418667"/>
          </a:xfrm>
        </p:grpSpPr>
        <p:pic>
          <p:nvPicPr>
            <p:cNvPr id="22" name="Immagine 21">
              <a:extLst>
                <a:ext uri="{FF2B5EF4-FFF2-40B4-BE49-F238E27FC236}">
                  <a16:creationId xmlns:a16="http://schemas.microsoft.com/office/drawing/2014/main" xmlns="" id="{3FB90BD0-FE1A-487E-837E-C13D084F8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13592" y="4278391"/>
              <a:ext cx="2895992" cy="2063754"/>
            </a:xfrm>
            <a:prstGeom prst="rect">
              <a:avLst/>
            </a:prstGeom>
            <a:ln>
              <a:noFill/>
            </a:ln>
            <a:effectLst>
              <a:softEdge rad="127000"/>
            </a:effectLst>
          </p:spPr>
        </p:pic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xmlns="" id="{06B94AF3-FD02-4F21-A250-BB73DF729263}"/>
                </a:ext>
              </a:extLst>
            </p:cNvPr>
            <p:cNvGrpSpPr/>
            <p:nvPr/>
          </p:nvGrpSpPr>
          <p:grpSpPr>
            <a:xfrm>
              <a:off x="2752945" y="5254315"/>
              <a:ext cx="1390822" cy="1247465"/>
              <a:chOff x="842214" y="4225258"/>
              <a:chExt cx="1390822" cy="1247465"/>
            </a:xfrm>
          </p:grpSpPr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xmlns="" id="{AC0C3D5E-116B-4930-A2A9-09676EA092C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4718" r="25675"/>
              <a:stretch/>
            </p:blipFill>
            <p:spPr>
              <a:xfrm>
                <a:off x="842214" y="4355107"/>
                <a:ext cx="703515" cy="89159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xmlns="" id="{23DDE18C-D852-402F-BBB1-2EEE8C600B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4718" r="25675"/>
              <a:stretch/>
            </p:blipFill>
            <p:spPr>
              <a:xfrm>
                <a:off x="1177764" y="4225258"/>
                <a:ext cx="703515" cy="891595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  <p:pic>
            <p:nvPicPr>
              <p:cNvPr id="19" name="Immagine 18">
                <a:extLst>
                  <a:ext uri="{FF2B5EF4-FFF2-40B4-BE49-F238E27FC236}">
                    <a16:creationId xmlns:a16="http://schemas.microsoft.com/office/drawing/2014/main" xmlns="" id="{C1ABABFE-BB43-4A7A-919F-769AAA2B872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4718" r="25675"/>
              <a:stretch/>
            </p:blipFill>
            <p:spPr>
              <a:xfrm>
                <a:off x="1529521" y="4355105"/>
                <a:ext cx="703515" cy="89159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  <p:pic>
            <p:nvPicPr>
              <p:cNvPr id="20" name="Immagine 19">
                <a:extLst>
                  <a:ext uri="{FF2B5EF4-FFF2-40B4-BE49-F238E27FC236}">
                    <a16:creationId xmlns:a16="http://schemas.microsoft.com/office/drawing/2014/main" xmlns="" id="{DD026BBF-C3F9-4A4C-9439-66F72AC891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4718" r="25675"/>
              <a:stretch/>
            </p:blipFill>
            <p:spPr>
              <a:xfrm>
                <a:off x="1078393" y="4497787"/>
                <a:ext cx="703515" cy="891594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  <p:pic>
            <p:nvPicPr>
              <p:cNvPr id="21" name="Immagine 20">
                <a:extLst>
                  <a:ext uri="{FF2B5EF4-FFF2-40B4-BE49-F238E27FC236}">
                    <a16:creationId xmlns:a16="http://schemas.microsoft.com/office/drawing/2014/main" xmlns="" id="{17923FA4-DDC9-4F34-B76B-A02314A2408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/>
              <a:srcRect l="24718" r="25675"/>
              <a:stretch/>
            </p:blipFill>
            <p:spPr>
              <a:xfrm>
                <a:off x="1331640" y="4581128"/>
                <a:ext cx="703514" cy="891595"/>
              </a:xfrm>
              <a:prstGeom prst="rect">
                <a:avLst/>
              </a:prstGeom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  <a:softEdge rad="112500"/>
              </a:effectLst>
            </p:spPr>
          </p:pic>
        </p:grpSp>
        <p:pic>
          <p:nvPicPr>
            <p:cNvPr id="24" name="Picture 6" descr="Fig. 1B. Clear zone formed on PHB plate inoculated with N. aegyptia after 25 days of incubation.">
              <a:extLst>
                <a:ext uri="{FF2B5EF4-FFF2-40B4-BE49-F238E27FC236}">
                  <a16:creationId xmlns:a16="http://schemas.microsoft.com/office/drawing/2014/main" xmlns="" id="{F016A823-C35F-40BE-BAB0-376D62FC716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 xmlns="">
                    <a14:imgLayer r:embed="rId6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0796" t="9934" r="25728" b="12881"/>
            <a:stretch/>
          </p:blipFill>
          <p:spPr bwMode="auto">
            <a:xfrm>
              <a:off x="2706355" y="4211839"/>
              <a:ext cx="536016" cy="583349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E:\postDoc\Polyethylene\Photo growth assay on plate 26_09_19\Protocollo 2_R7 Min PE Tween80_NO SCRITTE-2.jpg">
              <a:extLst>
                <a:ext uri="{FF2B5EF4-FFF2-40B4-BE49-F238E27FC236}">
                  <a16:creationId xmlns:a16="http://schemas.microsoft.com/office/drawing/2014/main" xmlns="" id="{423230B1-5FFE-41D3-9F74-CF1E5B28420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067" b="19703"/>
            <a:stretch/>
          </p:blipFill>
          <p:spPr bwMode="auto">
            <a:xfrm>
              <a:off x="3178631" y="4083113"/>
              <a:ext cx="550626" cy="561186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3" descr="E:\postDoc\Polyethylene\Photo growth assay on plate 26_09_19\Protocollo 2_R7 Min PE Tween80_spatola_inside.jpg">
              <a:extLst>
                <a:ext uri="{FF2B5EF4-FFF2-40B4-BE49-F238E27FC236}">
                  <a16:creationId xmlns:a16="http://schemas.microsoft.com/office/drawing/2014/main" xmlns="" id="{58CB6EF2-3882-468B-884C-59235D941D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 xmlns="">
                    <a14:imgLayer r:embed="rId9">
                      <a14:imgEffect>
                        <a14:colorTemperature colorTemp="59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t="23799" r="3148" b="17045"/>
            <a:stretch/>
          </p:blipFill>
          <p:spPr bwMode="auto">
            <a:xfrm>
              <a:off x="3276556" y="4503514"/>
              <a:ext cx="526678" cy="572871"/>
            </a:xfrm>
            <a:prstGeom prst="rect">
              <a:avLst/>
            </a:prstGeom>
            <a:ln>
              <a:noFill/>
            </a:ln>
            <a:effectLst>
              <a:softEdge rad="31750"/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51520" y="260648"/>
            <a:ext cx="25922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Il problema</a:t>
            </a:r>
          </a:p>
        </p:txBody>
      </p:sp>
      <p:sp>
        <p:nvSpPr>
          <p:cNvPr id="5" name="Rettangolo 4"/>
          <p:cNvSpPr/>
          <p:nvPr/>
        </p:nvSpPr>
        <p:spPr>
          <a:xfrm>
            <a:off x="4361462" y="1008081"/>
            <a:ext cx="468052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 La plastica NON biodegradabile contamina i rifiuti organici </a:t>
            </a: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it-IT" dirty="0">
              <a:latin typeface="Constantia" pitchFamily="18" charset="0"/>
            </a:endParaRP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 La plastica NON biodegradabile  viene solo parzialmente eliminata con le tecnologie a disposizione. </a:t>
            </a: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it-IT" dirty="0">
              <a:latin typeface="Constantia" pitchFamily="18" charset="0"/>
            </a:endParaRP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Una parte viene utilizzata per il recupero energetico in impianti dedicati (inceneritore) e/o cementifici. </a:t>
            </a: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it-IT" dirty="0">
              <a:latin typeface="Constantia" pitchFamily="18" charset="0"/>
            </a:endParaRP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 La plastica residua e indesiderata che necessita di essere smaltita e finisce in discarica ~ 400-600 mila tonnellate </a:t>
            </a: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it-IT" dirty="0">
              <a:latin typeface="Constantia" pitchFamily="18" charset="0"/>
            </a:endParaRP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 Necessità di processi di eliminazione: costi e efficienza?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341935" y="4005064"/>
            <a:ext cx="3600400" cy="1800200"/>
            <a:chOff x="5364088" y="4293096"/>
            <a:chExt cx="3600400" cy="1800200"/>
          </a:xfrm>
        </p:grpSpPr>
        <p:sp>
          <p:nvSpPr>
            <p:cNvPr id="10" name="Rettangolo arrotondato 9"/>
            <p:cNvSpPr/>
            <p:nvPr/>
          </p:nvSpPr>
          <p:spPr>
            <a:xfrm>
              <a:off x="5364088" y="4293096"/>
              <a:ext cx="3600400" cy="1800200"/>
            </a:xfrm>
            <a:prstGeom prst="roundRect">
              <a:avLst/>
            </a:prstGeom>
            <a:gradFill flip="none" rotWithShape="1">
              <a:gsLst>
                <a:gs pos="0">
                  <a:srgbClr val="339933">
                    <a:tint val="66000"/>
                    <a:satMod val="160000"/>
                  </a:srgbClr>
                </a:gs>
                <a:gs pos="50000">
                  <a:srgbClr val="339933">
                    <a:tint val="44500"/>
                    <a:satMod val="160000"/>
                  </a:srgbClr>
                </a:gs>
                <a:gs pos="100000">
                  <a:srgbClr val="339933">
                    <a:tint val="23500"/>
                    <a:satMod val="160000"/>
                  </a:srgbClr>
                </a:gs>
              </a:gsLst>
              <a:lin ang="16200000" scaled="1"/>
              <a:tileRect/>
            </a:gradFill>
            <a:ln>
              <a:solidFill>
                <a:srgbClr val="33993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9" name="Rettangolo 8"/>
            <p:cNvSpPr/>
            <p:nvPr/>
          </p:nvSpPr>
          <p:spPr>
            <a:xfrm>
              <a:off x="5400092" y="4316033"/>
              <a:ext cx="3528392" cy="17543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it-IT" b="1" dirty="0">
                  <a:solidFill>
                    <a:srgbClr val="0000FF"/>
                  </a:solidFill>
                  <a:latin typeface="Constantia" pitchFamily="18" charset="0"/>
                </a:rPr>
                <a:t>Obiettivo:</a:t>
              </a:r>
            </a:p>
            <a:p>
              <a:pPr algn="ctr"/>
              <a:r>
                <a:rPr lang="it-IT" b="1" dirty="0">
                  <a:solidFill>
                    <a:srgbClr val="0000FF"/>
                  </a:solidFill>
                  <a:latin typeface="Constantia" pitchFamily="18" charset="0"/>
                </a:rPr>
                <a:t>RIDURRE LA PRESENZA </a:t>
              </a:r>
              <a:r>
                <a:rPr lang="it-IT" b="1" dirty="0" err="1">
                  <a:solidFill>
                    <a:srgbClr val="0000FF"/>
                  </a:solidFill>
                  <a:latin typeface="Constantia" pitchFamily="18" charset="0"/>
                </a:rPr>
                <a:t>DI</a:t>
              </a:r>
              <a:r>
                <a:rPr lang="it-IT" b="1" dirty="0">
                  <a:solidFill>
                    <a:srgbClr val="0000FF"/>
                  </a:solidFill>
                  <a:latin typeface="Constantia" pitchFamily="18" charset="0"/>
                </a:rPr>
                <a:t> PLASTICA INDESIDERATA NELL’ORGANICO</a:t>
              </a:r>
              <a:r>
                <a:rPr lang="it-IT" b="1" dirty="0">
                  <a:latin typeface="Constantia" pitchFamily="18" charset="0"/>
                </a:rPr>
                <a:t> </a:t>
              </a:r>
            </a:p>
            <a:p>
              <a:pPr algn="ctr"/>
              <a:r>
                <a:rPr lang="it-IT" dirty="0">
                  <a:latin typeface="Constantia" pitchFamily="18" charset="0"/>
                </a:rPr>
                <a:t>sia per motivi economici ma soprattutto ambientali.</a:t>
              </a:r>
            </a:p>
          </p:txBody>
        </p:sp>
      </p:grpSp>
      <p:sp>
        <p:nvSpPr>
          <p:cNvPr id="5124" name="AutoShape 4" descr="Emoji segnale di Pericolo di messaggistica di Testo Simbolo SMS - Cartello  di avvertimento scaricare png - Disegno png trasparente Triangolo png  scaricar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26" name="AutoShape 6" descr="Emoji segnale di Pericolo di messaggistica di Testo Simbolo SMS - Cartello  di avvertimento scaricare png - Disegno png trasparente Triangolo png  scaricar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5128" name="AutoShape 8" descr="Emoji segnale di Pericolo di messaggistica di Testo Simbolo SMS - Cartello  di avvertimento scaricare png - Disegno png trasparente Triangolo png  scaricare.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19" name="Rettangolo 18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cxnSp>
        <p:nvCxnSpPr>
          <p:cNvPr id="15" name="Connettore 1 14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Rifiuti organici: nel 2016 prodotte 2 milioni di tonnellate di compost">
            <a:extLst>
              <a:ext uri="{FF2B5EF4-FFF2-40B4-BE49-F238E27FC236}">
                <a16:creationId xmlns:a16="http://schemas.microsoft.com/office/drawing/2014/main" xmlns="" id="{064B8A9B-6E5C-47C8-A883-BCA2715B2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949" y="1190119"/>
            <a:ext cx="3348372" cy="2235769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>
            <a:softEdge rad="63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251520" y="26064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Il contesto</a:t>
            </a:r>
          </a:p>
        </p:txBody>
      </p:sp>
      <p:cxnSp>
        <p:nvCxnSpPr>
          <p:cNvPr id="4" name="Connettore 1 3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Rettangolo 4"/>
          <p:cNvSpPr/>
          <p:nvPr/>
        </p:nvSpPr>
        <p:spPr>
          <a:xfrm>
            <a:off x="395536" y="1341622"/>
            <a:ext cx="446449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 smtClean="0">
                <a:latin typeface="Constantia" pitchFamily="18" charset="0"/>
              </a:rPr>
              <a:t>Nel </a:t>
            </a:r>
            <a:r>
              <a:rPr lang="it-IT" dirty="0">
                <a:latin typeface="Constantia" pitchFamily="18" charset="0"/>
              </a:rPr>
              <a:t>fare la raccolta differenziata spesso si commettono degli errori (in)consapevoli</a:t>
            </a:r>
          </a:p>
          <a:p>
            <a:endParaRPr lang="it-IT" dirty="0">
              <a:latin typeface="Constantia" pitchFamily="18" charset="0"/>
            </a:endParaRPr>
          </a:p>
          <a:p>
            <a:r>
              <a:rPr lang="it-IT" dirty="0">
                <a:latin typeface="Constantia" pitchFamily="18" charset="0"/>
              </a:rPr>
              <a:t>Nella raccolta dei rifiuti </a:t>
            </a:r>
            <a:r>
              <a:rPr lang="it-IT" b="1" dirty="0">
                <a:latin typeface="Constantia" pitchFamily="18" charset="0"/>
              </a:rPr>
              <a:t>ORGANICI</a:t>
            </a:r>
            <a:r>
              <a:rPr lang="it-IT" dirty="0">
                <a:latin typeface="Constantia" pitchFamily="18" charset="0"/>
              </a:rPr>
              <a:t> si è osservato un aumento della presenza di materiale estraneo. </a:t>
            </a:r>
          </a:p>
        </p:txBody>
      </p:sp>
      <p:pic>
        <p:nvPicPr>
          <p:cNvPr id="4098" name="Picture 2" descr="E:\PostDoc\Crowdfunding\Call 2020\Campagna\Immagini\Raccolta differenziata Bicocca.jpg"/>
          <p:cNvPicPr>
            <a:picLocks noChangeAspect="1" noChangeArrowheads="1"/>
          </p:cNvPicPr>
          <p:nvPr/>
        </p:nvPicPr>
        <p:blipFill>
          <a:blip r:embed="rId3" cstate="print"/>
          <a:srcRect l="3038" t="4900"/>
          <a:stretch>
            <a:fillRect/>
          </a:stretch>
        </p:blipFill>
        <p:spPr bwMode="auto">
          <a:xfrm>
            <a:off x="5094312" y="908720"/>
            <a:ext cx="3240360" cy="2620131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>
            <a:softEdge rad="63500"/>
          </a:effectLst>
        </p:spPr>
      </p:pic>
      <p:pic>
        <p:nvPicPr>
          <p:cNvPr id="4099" name="Picture 3" descr="E:\PostDoc\Crowdfunding\Call 2020\Presentazione LS Pirola\Immagini\pattumiera_spreco_alimenti_ftli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584" y="3762053"/>
            <a:ext cx="3667823" cy="2448272"/>
          </a:xfrm>
          <a:prstGeom prst="rect">
            <a:avLst/>
          </a:prstGeom>
          <a:noFill/>
          <a:ln w="12700">
            <a:solidFill>
              <a:srgbClr val="0000FF"/>
            </a:solidFill>
          </a:ln>
          <a:effectLst>
            <a:softEdge rad="63500"/>
          </a:effectLst>
        </p:spPr>
      </p:pic>
      <p:sp>
        <p:nvSpPr>
          <p:cNvPr id="10" name="Rettangolo 9"/>
          <p:cNvSpPr/>
          <p:nvPr/>
        </p:nvSpPr>
        <p:spPr>
          <a:xfrm>
            <a:off x="4824536" y="3645024"/>
            <a:ext cx="3779912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Constantia" pitchFamily="18" charset="0"/>
              </a:rPr>
              <a:t>In un anno in Italia è stato misurato:</a:t>
            </a:r>
          </a:p>
          <a:p>
            <a:pPr algn="just"/>
            <a:endParaRPr lang="it-IT" sz="800" dirty="0">
              <a:latin typeface="Constantia" pitchFamily="18" charset="0"/>
            </a:endParaRPr>
          </a:p>
          <a:p>
            <a:pPr marL="180975" indent="-180975" algn="just">
              <a:buClr>
                <a:srgbClr val="339933"/>
              </a:buClr>
              <a:buFont typeface="Wingdings" pitchFamily="2" charset="2"/>
              <a:buChar char="§"/>
            </a:pPr>
            <a:r>
              <a:rPr lang="it-IT" b="1" dirty="0">
                <a:latin typeface="Constantia" pitchFamily="18" charset="0"/>
              </a:rPr>
              <a:t>circa il 5% dei rifiuti organici </a:t>
            </a:r>
            <a:r>
              <a:rPr lang="it-IT" dirty="0">
                <a:latin typeface="Constantia" pitchFamily="18" charset="0"/>
              </a:rPr>
              <a:t>è costituito da </a:t>
            </a:r>
            <a:r>
              <a:rPr lang="it-IT" b="1" dirty="0">
                <a:latin typeface="Constantia" pitchFamily="18" charset="0"/>
              </a:rPr>
              <a:t>materiali non biodegradabili </a:t>
            </a:r>
            <a:r>
              <a:rPr lang="it-IT" dirty="0">
                <a:latin typeface="Constantia" pitchFamily="18" charset="0"/>
              </a:rPr>
              <a:t>(oggetti in plastica, borse in plastica, metalli, sassi, e inerti)</a:t>
            </a:r>
          </a:p>
          <a:p>
            <a:pPr marL="180975" indent="-180975" algn="just">
              <a:buClr>
                <a:srgbClr val="339933"/>
              </a:buClr>
              <a:buFont typeface="Wingdings" pitchFamily="2" charset="2"/>
              <a:buChar char="§"/>
            </a:pPr>
            <a:r>
              <a:rPr lang="it-IT" dirty="0">
                <a:latin typeface="Constantia" pitchFamily="18" charset="0"/>
              </a:rPr>
              <a:t> </a:t>
            </a:r>
            <a:r>
              <a:rPr lang="it-IT" b="1" dirty="0">
                <a:latin typeface="Constantia" pitchFamily="18" charset="0"/>
              </a:rPr>
              <a:t>2/3 di questi materiali sono materiali plastici, </a:t>
            </a:r>
            <a:r>
              <a:rPr lang="it-IT" dirty="0">
                <a:latin typeface="Constantia" pitchFamily="18" charset="0"/>
              </a:rPr>
              <a:t>per la metà provenienti da imballaggi</a:t>
            </a:r>
          </a:p>
        </p:txBody>
      </p:sp>
      <p:sp>
        <p:nvSpPr>
          <p:cNvPr id="13" name="Rettangolo 12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07504" y="188640"/>
            <a:ext cx="662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Perché è importante il </a:t>
            </a:r>
            <a:r>
              <a:rPr lang="it-IT" sz="3600" u="sng" dirty="0" err="1">
                <a:solidFill>
                  <a:srgbClr val="0000FF"/>
                </a:solidFill>
                <a:latin typeface="Constantia" pitchFamily="18" charset="0"/>
              </a:rPr>
              <a:t>compost</a:t>
            </a:r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?</a:t>
            </a:r>
          </a:p>
        </p:txBody>
      </p:sp>
      <p:sp>
        <p:nvSpPr>
          <p:cNvPr id="7" name="Rettangolo 6"/>
          <p:cNvSpPr/>
          <p:nvPr/>
        </p:nvSpPr>
        <p:spPr>
          <a:xfrm>
            <a:off x="611560" y="1003878"/>
            <a:ext cx="763284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 Fertilizzante NATURALE che permette di evitare fertilizzanti CHIMICI</a:t>
            </a: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it-IT" dirty="0">
              <a:latin typeface="Constantia" pitchFamily="18" charset="0"/>
            </a:endParaRP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NON incide sull’effetto serra che a lungo termine può incidere sui cambiamenti climatici</a:t>
            </a: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it-IT" dirty="0">
              <a:latin typeface="Constantia" pitchFamily="18" charset="0"/>
            </a:endParaRP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NON porta alla morte degli organismi del suolo (microrganismi e macroinvertebrati)</a:t>
            </a: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it-IT" dirty="0">
              <a:latin typeface="Constantia" pitchFamily="18" charset="0"/>
            </a:endParaRP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NON genera inquinamento</a:t>
            </a: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endParaRPr lang="it-IT" dirty="0">
              <a:latin typeface="Constantia" pitchFamily="18" charset="0"/>
            </a:endParaRPr>
          </a:p>
          <a:p>
            <a:pPr marL="285750" indent="-285750">
              <a:buClr>
                <a:srgbClr val="339933"/>
              </a:buClr>
              <a:buFont typeface="Wingdings" panose="05000000000000000000" pitchFamily="2" charset="2"/>
              <a:buChar char="v"/>
            </a:pPr>
            <a:r>
              <a:rPr lang="it-IT" dirty="0">
                <a:latin typeface="Constantia" pitchFamily="18" charset="0"/>
              </a:rPr>
              <a:t>NON incide sulla salute umana attraverso l’inquinamento dell’aria o dei corsi d’acqua</a:t>
            </a:r>
          </a:p>
        </p:txBody>
      </p:sp>
      <p:cxnSp>
        <p:nvCxnSpPr>
          <p:cNvPr id="16" name="Connettore 1 15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ttangolo 16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pic>
        <p:nvPicPr>
          <p:cNvPr id="18" name="Picture 9" descr="E:\PostDoc\Crowdfunding\Call 2020\Presentazione LS Pirola\Immagini\umido-organico.jpg">
            <a:extLst>
              <a:ext uri="{FF2B5EF4-FFF2-40B4-BE49-F238E27FC236}">
                <a16:creationId xmlns:a16="http://schemas.microsoft.com/office/drawing/2014/main" xmlns="" id="{5F9448B6-1108-418E-84BD-59FE92798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63313" y="4341841"/>
            <a:ext cx="2565263" cy="19312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-36512" y="160055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I tipi di plastica</a:t>
            </a:r>
          </a:p>
        </p:txBody>
      </p:sp>
      <p:sp>
        <p:nvSpPr>
          <p:cNvPr id="7" name="Rettangolo 6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cxnSp>
        <p:nvCxnSpPr>
          <p:cNvPr id="8" name="Connettore 1 7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Plastica e alimenti: come riconoscere le materie plastiche da non usare mai  con i cibi - greenMe">
            <a:extLst>
              <a:ext uri="{FF2B5EF4-FFF2-40B4-BE49-F238E27FC236}">
                <a16:creationId xmlns:a16="http://schemas.microsoft.com/office/drawing/2014/main" xmlns="" id="{7E3AA41A-C56E-4FC0-9E14-1B9E393DC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36476"/>
            <a:ext cx="68580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412C49FF-78E8-4DF5-ACB4-23140D2E553A}"/>
              </a:ext>
            </a:extLst>
          </p:cNvPr>
          <p:cNvGrpSpPr/>
          <p:nvPr/>
        </p:nvGrpSpPr>
        <p:grpSpPr>
          <a:xfrm>
            <a:off x="764196" y="5157192"/>
            <a:ext cx="7560840" cy="1224136"/>
            <a:chOff x="791580" y="4941168"/>
            <a:chExt cx="7560840" cy="1224136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xmlns="" id="{A3D1B582-55C7-461A-A390-E99E08DEA91C}"/>
                </a:ext>
              </a:extLst>
            </p:cNvPr>
            <p:cNvGrpSpPr/>
            <p:nvPr/>
          </p:nvGrpSpPr>
          <p:grpSpPr>
            <a:xfrm>
              <a:off x="791580" y="4941168"/>
              <a:ext cx="7560840" cy="1224136"/>
              <a:chOff x="5432667" y="4725144"/>
              <a:chExt cx="3600400" cy="1224136"/>
            </a:xfrm>
          </p:grpSpPr>
          <p:sp>
            <p:nvSpPr>
              <p:cNvPr id="13" name="Rettangolo arrotondato 10">
                <a:extLst>
                  <a:ext uri="{FF2B5EF4-FFF2-40B4-BE49-F238E27FC236}">
                    <a16:creationId xmlns:a16="http://schemas.microsoft.com/office/drawing/2014/main" xmlns="" id="{BF2DF0C8-0BE2-4159-AC1C-2A3DBDC20C49}"/>
                  </a:ext>
                </a:extLst>
              </p:cNvPr>
              <p:cNvSpPr/>
              <p:nvPr/>
            </p:nvSpPr>
            <p:spPr>
              <a:xfrm>
                <a:off x="5432667" y="4725144"/>
                <a:ext cx="3600400" cy="1224136"/>
              </a:xfrm>
              <a:prstGeom prst="roundRect">
                <a:avLst/>
              </a:prstGeom>
              <a:gradFill flip="none" rotWithShape="1">
                <a:gsLst>
                  <a:gs pos="0">
                    <a:srgbClr val="339933">
                      <a:tint val="66000"/>
                      <a:satMod val="160000"/>
                    </a:srgbClr>
                  </a:gs>
                  <a:gs pos="50000">
                    <a:srgbClr val="339933">
                      <a:tint val="44500"/>
                      <a:satMod val="160000"/>
                    </a:srgbClr>
                  </a:gs>
                  <a:gs pos="100000">
                    <a:srgbClr val="339933">
                      <a:tint val="23500"/>
                      <a:satMod val="160000"/>
                    </a:srgbClr>
                  </a:gs>
                </a:gsLst>
                <a:lin ang="16200000" scaled="1"/>
                <a:tileRect/>
              </a:gradFill>
              <a:ln>
                <a:solidFill>
                  <a:srgbClr val="33993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xmlns="" id="{05E3EC21-2FCD-4126-9BED-30561AA20283}"/>
                  </a:ext>
                </a:extLst>
              </p:cNvPr>
              <p:cNvSpPr/>
              <p:nvPr/>
            </p:nvSpPr>
            <p:spPr>
              <a:xfrm>
                <a:off x="5468671" y="4869160"/>
                <a:ext cx="3528392" cy="9233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b="1" dirty="0">
                    <a:solidFill>
                      <a:srgbClr val="0000FF"/>
                    </a:solidFill>
                    <a:latin typeface="Constantia" pitchFamily="18" charset="0"/>
                  </a:rPr>
                  <a:t>Plastica COMPOSTABILE e BIODEGRADABILE NON è riciclabile</a:t>
                </a:r>
              </a:p>
              <a:p>
                <a:pPr algn="ctr"/>
                <a:endParaRPr lang="it-IT" b="1" dirty="0">
                  <a:solidFill>
                    <a:srgbClr val="0000FF"/>
                  </a:solidFill>
                  <a:latin typeface="Constantia" pitchFamily="18" charset="0"/>
                </a:endParaRPr>
              </a:p>
              <a:p>
                <a:pPr algn="ctr"/>
                <a:r>
                  <a:rPr lang="it-IT" b="1" dirty="0">
                    <a:solidFill>
                      <a:srgbClr val="0000FF"/>
                    </a:solidFill>
                    <a:latin typeface="Constantia" pitchFamily="18" charset="0"/>
                  </a:rPr>
                  <a:t>Plastica RICICLABILE NON è compostabile</a:t>
                </a:r>
              </a:p>
            </p:txBody>
          </p:sp>
        </p:grpSp>
        <p:pic>
          <p:nvPicPr>
            <p:cNvPr id="11" name="Immagine 10" descr="pericolo symbol.png">
              <a:extLst>
                <a:ext uri="{FF2B5EF4-FFF2-40B4-BE49-F238E27FC236}">
                  <a16:creationId xmlns:a16="http://schemas.microsoft.com/office/drawing/2014/main" xmlns="" id="{C594ECCF-B586-4284-A148-03DF734BA8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367974" y="5564175"/>
              <a:ext cx="467722" cy="410170"/>
            </a:xfrm>
            <a:prstGeom prst="rect">
              <a:avLst/>
            </a:prstGeom>
          </p:spPr>
        </p:pic>
        <p:pic>
          <p:nvPicPr>
            <p:cNvPr id="12" name="Immagine 11" descr="pericolo symbol.png">
              <a:extLst>
                <a:ext uri="{FF2B5EF4-FFF2-40B4-BE49-F238E27FC236}">
                  <a16:creationId xmlns:a16="http://schemas.microsoft.com/office/drawing/2014/main" xmlns="" id="{A85A8F90-BE4A-4D9B-B148-32BE84A11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392187" y="5564175"/>
              <a:ext cx="467722" cy="4101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xmlns="" val="1407935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190381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Il batteri</a:t>
            </a:r>
          </a:p>
        </p:txBody>
      </p:sp>
      <p:pic>
        <p:nvPicPr>
          <p:cNvPr id="3074" name="Picture 2" descr="C:\Users\Zampolli\Desktop\Chiavetta - NON aggiornata\postDoc\Attività PLS\2018-2019\Dispensa e presentazione\Foto suolo e umano\IMG-20190613-WA0003.jpg"/>
          <p:cNvPicPr>
            <a:picLocks noChangeAspect="1" noChangeArrowheads="1"/>
          </p:cNvPicPr>
          <p:nvPr/>
        </p:nvPicPr>
        <p:blipFill>
          <a:blip r:embed="rId3" cstate="print"/>
          <a:srcRect l="16815" t="14890" r="63014" b="57005"/>
          <a:stretch>
            <a:fillRect/>
          </a:stretch>
        </p:blipFill>
        <p:spPr bwMode="auto">
          <a:xfrm>
            <a:off x="5348086" y="3573016"/>
            <a:ext cx="2912324" cy="2016224"/>
          </a:xfrm>
          <a:prstGeom prst="rect">
            <a:avLst/>
          </a:prstGeom>
          <a:noFill/>
          <a:ln w="12700">
            <a:solidFill>
              <a:srgbClr val="0070C0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5362" name="Picture 2" descr="E:\PostDoc\Crowdfunding\Call 2020\Campagna\Immagini\Piastre DID.jpg"/>
          <p:cNvPicPr>
            <a:picLocks noChangeAspect="1" noChangeArrowheads="1"/>
          </p:cNvPicPr>
          <p:nvPr/>
        </p:nvPicPr>
        <p:blipFill>
          <a:blip r:embed="rId4" cstate="print"/>
          <a:srcRect l="52325" t="30435" b="42801"/>
          <a:stretch>
            <a:fillRect/>
          </a:stretch>
        </p:blipFill>
        <p:spPr bwMode="auto">
          <a:xfrm>
            <a:off x="1171622" y="4005064"/>
            <a:ext cx="2232862" cy="2232248"/>
          </a:xfrm>
          <a:prstGeom prst="rect">
            <a:avLst/>
          </a:prstGeom>
          <a:noFill/>
          <a:ln w="12700">
            <a:solidFill>
              <a:srgbClr val="92D050"/>
            </a:solidFill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2" descr="F:\postDoc\Attività PLS\Foto piastre\IMG_20170615_130410.jpg"/>
          <p:cNvPicPr>
            <a:picLocks noChangeAspect="1" noChangeArrowheads="1"/>
          </p:cNvPicPr>
          <p:nvPr/>
        </p:nvPicPr>
        <p:blipFill>
          <a:blip r:embed="rId5" cstate="print"/>
          <a:srcRect l="4842" t="21859" b="23333"/>
          <a:stretch>
            <a:fillRect/>
          </a:stretch>
        </p:blipFill>
        <p:spPr bwMode="auto">
          <a:xfrm>
            <a:off x="883590" y="1412776"/>
            <a:ext cx="2392341" cy="2453824"/>
          </a:xfrm>
          <a:prstGeom prst="rect">
            <a:avLst/>
          </a:prstGeom>
          <a:noFill/>
          <a:ln w="12700">
            <a:solidFill>
              <a:srgbClr val="66FFFF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E:\PostDoc\Crowdfunding\Call 2020\Campagna\Immagini\Rhodococcu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31840" y="692696"/>
            <a:ext cx="2376264" cy="2207664"/>
          </a:xfrm>
          <a:prstGeom prst="rect">
            <a:avLst/>
          </a:prstGeom>
          <a:noFill/>
          <a:ln w="12700">
            <a:solidFill>
              <a:schemeClr val="accent6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075" name="Picture 3" descr="E:\PostDoc\Attività PLS\Foto piastre\IMG_20170614_183514.jpg"/>
          <p:cNvPicPr>
            <a:picLocks noChangeAspect="1" noChangeArrowheads="1"/>
          </p:cNvPicPr>
          <p:nvPr/>
        </p:nvPicPr>
        <p:blipFill>
          <a:blip r:embed="rId7" cstate="print"/>
          <a:srcRect l="17276" r="28290" b="5539"/>
          <a:stretch>
            <a:fillRect/>
          </a:stretch>
        </p:blipFill>
        <p:spPr bwMode="auto">
          <a:xfrm rot="16200000" flipH="1" flipV="1">
            <a:off x="5531917" y="940913"/>
            <a:ext cx="2520280" cy="2455895"/>
          </a:xfrm>
          <a:prstGeom prst="rect">
            <a:avLst/>
          </a:prstGeom>
          <a:noFill/>
          <a:ln w="12700">
            <a:solidFill>
              <a:srgbClr val="FFFF00"/>
            </a:solidFill>
          </a:ln>
          <a:effectLst>
            <a:glow rad="101600">
              <a:srgbClr val="FFFF00">
                <a:alpha val="60000"/>
              </a:srgb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C:\Users\Marco\Desktop\Foto piastre TURNO B\IMG-20181108-WA0001.jpg"/>
          <p:cNvPicPr>
            <a:picLocks noChangeAspect="1" noChangeArrowheads="1"/>
          </p:cNvPicPr>
          <p:nvPr/>
        </p:nvPicPr>
        <p:blipFill>
          <a:blip r:embed="rId8" cstate="print"/>
          <a:srcRect l="28213" t="9212" r="56426" b="68694"/>
          <a:stretch>
            <a:fillRect/>
          </a:stretch>
        </p:blipFill>
        <p:spPr bwMode="auto">
          <a:xfrm rot="16200000">
            <a:off x="3699264" y="4285734"/>
            <a:ext cx="2016224" cy="2174964"/>
          </a:xfrm>
          <a:prstGeom prst="rect">
            <a:avLst/>
          </a:prstGeom>
          <a:noFill/>
          <a:ln w="12700">
            <a:solidFill>
              <a:schemeClr val="accent2">
                <a:lumMod val="40000"/>
                <a:lumOff val="60000"/>
              </a:schemeClr>
            </a:solidFill>
          </a:ln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19"/>
          <p:cNvPicPr>
            <a:picLocks noChangeAspect="1"/>
          </p:cNvPicPr>
          <p:nvPr/>
        </p:nvPicPr>
        <p:blipFill>
          <a:blip r:embed="rId9" cstate="print"/>
          <a:srcRect l="13413" t="13875"/>
          <a:stretch>
            <a:fillRect/>
          </a:stretch>
        </p:blipFill>
        <p:spPr>
          <a:xfrm>
            <a:off x="3115838" y="2636912"/>
            <a:ext cx="2317316" cy="2232248"/>
          </a:xfrm>
          <a:prstGeom prst="rect">
            <a:avLst/>
          </a:prstGeom>
          <a:ln w="19050">
            <a:solidFill>
              <a:srgbClr val="7030A0"/>
            </a:solidFill>
          </a:ln>
          <a:effectLst>
            <a:glow rad="101600">
              <a:schemeClr val="accent4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cxnSp>
        <p:nvCxnSpPr>
          <p:cNvPr id="13" name="Connettore 1 12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ttangolo 14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51520" y="260648"/>
            <a:ext cx="87129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u="sng" dirty="0">
                <a:solidFill>
                  <a:srgbClr val="0000FF"/>
                </a:solidFill>
                <a:latin typeface="Constantia" pitchFamily="18" charset="0"/>
              </a:rPr>
              <a:t>Il batteri mangia plastica – polietilene (PE)</a:t>
            </a:r>
          </a:p>
        </p:txBody>
      </p:sp>
      <p:sp>
        <p:nvSpPr>
          <p:cNvPr id="3" name="Rettangolo 2"/>
          <p:cNvSpPr/>
          <p:nvPr/>
        </p:nvSpPr>
        <p:spPr>
          <a:xfrm>
            <a:off x="251520" y="1052736"/>
            <a:ext cx="4176464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dirty="0">
                <a:latin typeface="Constantia" pitchFamily="18" charset="0"/>
              </a:rPr>
              <a:t>I batteri sono </a:t>
            </a:r>
            <a:r>
              <a:rPr lang="it-IT" b="1" dirty="0">
                <a:latin typeface="Constantia" pitchFamily="18" charset="0"/>
              </a:rPr>
              <a:t>(micro)organismi minuscoli e invisibili</a:t>
            </a:r>
            <a:r>
              <a:rPr lang="it-IT" dirty="0">
                <a:latin typeface="Constantia" pitchFamily="18" charset="0"/>
              </a:rPr>
              <a:t> ad occhio nudo. </a:t>
            </a:r>
          </a:p>
          <a:p>
            <a:pPr marL="171450" indent="-1714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200" dirty="0">
              <a:latin typeface="Constantia" pitchFamily="18" charset="0"/>
            </a:endParaRPr>
          </a:p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dirty="0">
                <a:latin typeface="Constantia" pitchFamily="18" charset="0"/>
              </a:rPr>
              <a:t>Organismi naturali o geneticamente modificati</a:t>
            </a:r>
          </a:p>
        </p:txBody>
      </p:sp>
      <p:grpSp>
        <p:nvGrpSpPr>
          <p:cNvPr id="6" name="Gruppo 5"/>
          <p:cNvGrpSpPr>
            <a:grpSpLocks noChangeAspect="1"/>
          </p:cNvGrpSpPr>
          <p:nvPr/>
        </p:nvGrpSpPr>
        <p:grpSpPr>
          <a:xfrm>
            <a:off x="4644008" y="1107378"/>
            <a:ext cx="4248472" cy="5055928"/>
            <a:chOff x="27408102" y="7759408"/>
            <a:chExt cx="7486478" cy="8909344"/>
          </a:xfrm>
        </p:grpSpPr>
        <p:grpSp>
          <p:nvGrpSpPr>
            <p:cNvPr id="7" name="Gruppo 10"/>
            <p:cNvGrpSpPr>
              <a:grpSpLocks noChangeAspect="1"/>
            </p:cNvGrpSpPr>
            <p:nvPr/>
          </p:nvGrpSpPr>
          <p:grpSpPr>
            <a:xfrm>
              <a:off x="27408102" y="7759408"/>
              <a:ext cx="7430514" cy="8478982"/>
              <a:chOff x="27655298" y="8157262"/>
              <a:chExt cx="7017065" cy="8007195"/>
            </a:xfrm>
          </p:grpSpPr>
          <p:grpSp>
            <p:nvGrpSpPr>
              <p:cNvPr id="11" name="Gruppo 105"/>
              <p:cNvGrpSpPr>
                <a:grpSpLocks noChangeAspect="1"/>
              </p:cNvGrpSpPr>
              <p:nvPr/>
            </p:nvGrpSpPr>
            <p:grpSpPr>
              <a:xfrm>
                <a:off x="27655298" y="8157262"/>
                <a:ext cx="7017065" cy="8007195"/>
                <a:chOff x="14278806" y="4364500"/>
                <a:chExt cx="6410624" cy="7202780"/>
              </a:xfrm>
            </p:grpSpPr>
            <p:sp>
              <p:nvSpPr>
                <p:cNvPr id="16" name="Rettangolo 15"/>
                <p:cNvSpPr/>
                <p:nvPr/>
              </p:nvSpPr>
              <p:spPr>
                <a:xfrm>
                  <a:off x="14278806" y="4364500"/>
                  <a:ext cx="6410624" cy="7202780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rgbClr val="3B44FB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>
                    <a:buFont typeface="Wingdings" pitchFamily="2" charset="2"/>
                    <a:buChar char="§"/>
                  </a:pPr>
                  <a:endParaRPr lang="it-IT"/>
                </a:p>
              </p:txBody>
            </p:sp>
            <p:grpSp>
              <p:nvGrpSpPr>
                <p:cNvPr id="17" name="Gruppo 107"/>
                <p:cNvGrpSpPr>
                  <a:grpSpLocks noChangeAspect="1"/>
                </p:cNvGrpSpPr>
                <p:nvPr/>
              </p:nvGrpSpPr>
              <p:grpSpPr>
                <a:xfrm>
                  <a:off x="14471105" y="4562341"/>
                  <a:ext cx="5983692" cy="6829693"/>
                  <a:chOff x="14550672" y="4620272"/>
                  <a:chExt cx="5983692" cy="6829693"/>
                </a:xfrm>
              </p:grpSpPr>
              <p:grpSp>
                <p:nvGrpSpPr>
                  <p:cNvPr id="18" name="Gruppo 108"/>
                  <p:cNvGrpSpPr/>
                  <p:nvPr/>
                </p:nvGrpSpPr>
                <p:grpSpPr>
                  <a:xfrm>
                    <a:off x="14690557" y="4620272"/>
                    <a:ext cx="5843807" cy="3204620"/>
                    <a:chOff x="21673093" y="2310312"/>
                    <a:chExt cx="13785146" cy="8445922"/>
                  </a:xfrm>
                </p:grpSpPr>
                <p:grpSp>
                  <p:nvGrpSpPr>
                    <p:cNvPr id="39" name="Gruppo 129"/>
                    <p:cNvGrpSpPr/>
                    <p:nvPr/>
                  </p:nvGrpSpPr>
                  <p:grpSpPr>
                    <a:xfrm>
                      <a:off x="21673093" y="2310312"/>
                      <a:ext cx="13239230" cy="5460781"/>
                      <a:chOff x="21673093" y="2310312"/>
                      <a:chExt cx="13239230" cy="5460781"/>
                    </a:xfrm>
                  </p:grpSpPr>
                  <p:pic>
                    <p:nvPicPr>
                      <p:cNvPr id="43" name="Picture 3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l="2109" r="2903" b="35812"/>
                      <a:stretch/>
                    </p:blipFill>
                    <p:spPr bwMode="auto">
                      <a:xfrm>
                        <a:off x="21791748" y="2310312"/>
                        <a:ext cx="12612414" cy="209095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44" name="Picture 4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r="219"/>
                      <a:stretch/>
                    </p:blipFill>
                    <p:spPr bwMode="auto">
                      <a:xfrm>
                        <a:off x="21673093" y="4389719"/>
                        <a:ext cx="13239230" cy="33813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45" name="Picture 5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t="24564"/>
                      <a:stretch/>
                    </p:blipFill>
                    <p:spPr bwMode="auto">
                      <a:xfrm>
                        <a:off x="26202016" y="4030925"/>
                        <a:ext cx="2543175" cy="125742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grpSp>
                <p:grpSp>
                  <p:nvGrpSpPr>
                    <p:cNvPr id="40" name="Gruppo 130"/>
                    <p:cNvGrpSpPr/>
                    <p:nvPr/>
                  </p:nvGrpSpPr>
                  <p:grpSpPr>
                    <a:xfrm>
                      <a:off x="22055568" y="7583358"/>
                      <a:ext cx="13402671" cy="3172876"/>
                      <a:chOff x="22055568" y="7583358"/>
                      <a:chExt cx="13402671" cy="3172876"/>
                    </a:xfrm>
                  </p:grpSpPr>
                  <p:pic>
                    <p:nvPicPr>
                      <p:cNvPr id="41" name="Picture 6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l="2080" b="14656"/>
                      <a:stretch/>
                    </p:blipFill>
                    <p:spPr bwMode="auto">
                      <a:xfrm>
                        <a:off x="22055568" y="7691603"/>
                        <a:ext cx="13402671" cy="30646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42" name="Picture 5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l="10518" t="28814" r="57313"/>
                      <a:stretch/>
                    </p:blipFill>
                    <p:spPr bwMode="auto">
                      <a:xfrm>
                        <a:off x="26469475" y="7583358"/>
                        <a:ext cx="818146" cy="118657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grpSp>
              </p:grpSp>
              <p:grpSp>
                <p:nvGrpSpPr>
                  <p:cNvPr id="19" name="Gruppo 109"/>
                  <p:cNvGrpSpPr/>
                  <p:nvPr/>
                </p:nvGrpSpPr>
                <p:grpSpPr>
                  <a:xfrm>
                    <a:off x="14550672" y="8209965"/>
                    <a:ext cx="5040000" cy="3240000"/>
                    <a:chOff x="15001720" y="9252356"/>
                    <a:chExt cx="5040000" cy="3240000"/>
                  </a:xfrm>
                </p:grpSpPr>
                <p:grpSp>
                  <p:nvGrpSpPr>
                    <p:cNvPr id="20" name="Gruppo 110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18261246" y="9258921"/>
                      <a:ext cx="666817" cy="638200"/>
                      <a:chOff x="27555725" y="10149119"/>
                      <a:chExt cx="1600007" cy="1531349"/>
                    </a:xfrm>
                  </p:grpSpPr>
                  <p:pic>
                    <p:nvPicPr>
                      <p:cNvPr id="37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5725" y="10680340"/>
                        <a:ext cx="981074" cy="100012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38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907958" y="10149119"/>
                        <a:ext cx="1247774" cy="9048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grpSp>
                <p:grpSp>
                  <p:nvGrpSpPr>
                    <p:cNvPr id="21" name="Gruppo 111"/>
                    <p:cNvGrpSpPr/>
                    <p:nvPr/>
                  </p:nvGrpSpPr>
                  <p:grpSpPr>
                    <a:xfrm>
                      <a:off x="15001720" y="9252356"/>
                      <a:ext cx="5040000" cy="3240000"/>
                      <a:chOff x="15001720" y="9252356"/>
                      <a:chExt cx="5040000" cy="3240000"/>
                    </a:xfrm>
                  </p:grpSpPr>
                  <p:sp>
                    <p:nvSpPr>
                      <p:cNvPr id="25" name="Rettangolo arrotondato 24"/>
                      <p:cNvSpPr/>
                      <p:nvPr/>
                    </p:nvSpPr>
                    <p:spPr>
                      <a:xfrm>
                        <a:off x="15001720" y="9972356"/>
                        <a:ext cx="5040000" cy="2520000"/>
                      </a:xfrm>
                      <a:prstGeom prst="roundRect">
                        <a:avLst/>
                      </a:prstGeom>
                      <a:noFill/>
                      <a:ln w="19050">
                        <a:solidFill>
                          <a:srgbClr val="C00000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buFont typeface="Wingdings" pitchFamily="2" charset="2"/>
                          <a:buChar char="§"/>
                        </a:pPr>
                        <a:endParaRPr lang="it-IT"/>
                      </a:p>
                    </p:txBody>
                  </p:sp>
                  <p:sp>
                    <p:nvSpPr>
                      <p:cNvPr id="26" name="Rettangolo arrotondato 25"/>
                      <p:cNvSpPr/>
                      <p:nvPr/>
                    </p:nvSpPr>
                    <p:spPr>
                      <a:xfrm>
                        <a:off x="15217720" y="10188356"/>
                        <a:ext cx="4608000" cy="2088000"/>
                      </a:xfrm>
                      <a:prstGeom prst="roundRect">
                        <a:avLst/>
                      </a:prstGeom>
                      <a:noFill/>
                      <a:ln w="19050">
                        <a:solidFill>
                          <a:srgbClr val="066CE8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>
                          <a:buFont typeface="Wingdings" pitchFamily="2" charset="2"/>
                          <a:buChar char="§"/>
                        </a:pPr>
                        <a:endParaRPr lang="it-IT"/>
                      </a:p>
                    </p:txBody>
                  </p:sp>
                  <p:pic>
                    <p:nvPicPr>
                      <p:cNvPr id="27" name="Picture 11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l="25276" t="29131" r="45250" b="54578"/>
                      <a:stretch/>
                    </p:blipFill>
                    <p:spPr bwMode="auto">
                      <a:xfrm>
                        <a:off x="15474662" y="11692500"/>
                        <a:ext cx="1577786" cy="39413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grpSp>
                    <p:nvGrpSpPr>
                      <p:cNvPr id="28" name="Gruppo 118"/>
                      <p:cNvGrpSpPr/>
                      <p:nvPr/>
                    </p:nvGrpSpPr>
                    <p:grpSpPr>
                      <a:xfrm>
                        <a:off x="15828971" y="9252356"/>
                        <a:ext cx="288000" cy="1440000"/>
                        <a:chOff x="18917719" y="9312508"/>
                        <a:chExt cx="288000" cy="1440000"/>
                      </a:xfrm>
                    </p:grpSpPr>
                    <p:cxnSp>
                      <p:nvCxnSpPr>
                        <p:cNvPr id="35" name="Connettore 2 34"/>
                        <p:cNvCxnSpPr/>
                        <p:nvPr/>
                      </p:nvCxnSpPr>
                      <p:spPr>
                        <a:xfrm>
                          <a:off x="19061719" y="9312508"/>
                          <a:ext cx="0" cy="1440000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6" name="Disco magnetico 35"/>
                        <p:cNvSpPr/>
                        <p:nvPr/>
                      </p:nvSpPr>
                      <p:spPr>
                        <a:xfrm>
                          <a:off x="18917719" y="9672508"/>
                          <a:ext cx="288000" cy="720000"/>
                        </a:xfrm>
                        <a:prstGeom prst="flowChartMagneticDisk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>
                            <a:buFont typeface="Wingdings" pitchFamily="2" charset="2"/>
                            <a:buChar char="§"/>
                          </a:pPr>
                          <a:endParaRPr lang="it-IT"/>
                        </a:p>
                      </p:txBody>
                    </p:sp>
                  </p:grpSp>
                  <p:grpSp>
                    <p:nvGrpSpPr>
                      <p:cNvPr id="29" name="Gruppo 119"/>
                      <p:cNvGrpSpPr/>
                      <p:nvPr/>
                    </p:nvGrpSpPr>
                    <p:grpSpPr>
                      <a:xfrm>
                        <a:off x="18849717" y="9328719"/>
                        <a:ext cx="288000" cy="1440000"/>
                        <a:chOff x="18917719" y="9312508"/>
                        <a:chExt cx="288000" cy="1440000"/>
                      </a:xfrm>
                    </p:grpSpPr>
                    <p:cxnSp>
                      <p:nvCxnSpPr>
                        <p:cNvPr id="33" name="Connettore 2 32"/>
                        <p:cNvCxnSpPr/>
                        <p:nvPr/>
                      </p:nvCxnSpPr>
                      <p:spPr>
                        <a:xfrm flipV="1">
                          <a:off x="19061719" y="9312508"/>
                          <a:ext cx="0" cy="1440000"/>
                        </a:xfrm>
                        <a:prstGeom prst="straightConnector1">
                          <a:avLst/>
                        </a:prstGeom>
                        <a:ln w="19050">
                          <a:solidFill>
                            <a:schemeClr val="tx1"/>
                          </a:solidFill>
                          <a:tailEnd type="arrow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4" name="Disco magnetico 33"/>
                        <p:cNvSpPr/>
                        <p:nvPr/>
                      </p:nvSpPr>
                      <p:spPr>
                        <a:xfrm>
                          <a:off x="18917719" y="9672508"/>
                          <a:ext cx="288000" cy="720000"/>
                        </a:xfrm>
                        <a:prstGeom prst="flowChartMagneticDisk">
                          <a:avLst/>
                        </a:prstGeom>
                        <a:solidFill>
                          <a:schemeClr val="bg1"/>
                        </a:solidFill>
                        <a:ln w="19050">
                          <a:solidFill>
                            <a:srgbClr val="00B050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>
                            <a:buFont typeface="Wingdings" pitchFamily="2" charset="2"/>
                            <a:buChar char="§"/>
                          </a:pPr>
                          <a:endParaRPr lang="it-IT"/>
                        </a:p>
                      </p:txBody>
                    </p:sp>
                  </p:grpSp>
                  <p:pic>
                    <p:nvPicPr>
                      <p:cNvPr id="30" name="Picture 12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1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l="5541" t="20483" b="6125"/>
                      <a:stretch/>
                    </p:blipFill>
                    <p:spPr bwMode="auto">
                      <a:xfrm>
                        <a:off x="17052448" y="11370000"/>
                        <a:ext cx="2384254" cy="4124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31" name="Picture 11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l="1" t="5173" r="64994" b="69358"/>
                      <a:stretch/>
                    </p:blipFill>
                    <p:spPr bwMode="auto">
                      <a:xfrm>
                        <a:off x="16273600" y="10470028"/>
                        <a:ext cx="1873885" cy="6161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32" name="Picture 11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10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 l="43504" t="5173" r="23498" b="68168"/>
                      <a:stretch/>
                    </p:blipFill>
                    <p:spPr bwMode="auto">
                      <a:xfrm>
                        <a:off x="15474662" y="11047501"/>
                        <a:ext cx="1766415" cy="64499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grpSp>
                <p:grpSp>
                  <p:nvGrpSpPr>
                    <p:cNvPr id="22" name="Gruppo 112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18588020" y="10592709"/>
                      <a:ext cx="871253" cy="627192"/>
                      <a:chOff x="21365340" y="8562617"/>
                      <a:chExt cx="2090546" cy="1504931"/>
                    </a:xfrm>
                  </p:grpSpPr>
                  <p:pic>
                    <p:nvPicPr>
                      <p:cNvPr id="23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65340" y="8562617"/>
                        <a:ext cx="981075" cy="10001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  <p:pic>
                    <p:nvPicPr>
                      <p:cNvPr id="24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 cstate="print">
                        <a:extLst>
                          <a:ext uri="{28A0092B-C50C-407E-A947-70E740481C1C}">
                            <a14:useLocalDpi xmlns:a14="http://schemas.microsoft.com/office/drawing/2010/main" xmlns="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208112" y="9162673"/>
                        <a:ext cx="1247774" cy="904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grpSp>
              </p:grpSp>
            </p:grpSp>
          </p:grpSp>
          <p:grpSp>
            <p:nvGrpSpPr>
              <p:cNvPr id="12" name="Gruppo 3"/>
              <p:cNvGrpSpPr>
                <a:grpSpLocks noChangeAspect="1"/>
              </p:cNvGrpSpPr>
              <p:nvPr/>
            </p:nvGrpSpPr>
            <p:grpSpPr>
              <a:xfrm>
                <a:off x="32370109" y="12237718"/>
                <a:ext cx="1713526" cy="455548"/>
                <a:chOff x="23211316" y="13083452"/>
                <a:chExt cx="2399827" cy="638004"/>
              </a:xfrm>
            </p:grpSpPr>
            <p:pic>
              <p:nvPicPr>
                <p:cNvPr id="13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1" t="61880" r="65843" b="10664"/>
                <a:stretch/>
              </p:blipFill>
              <p:spPr bwMode="auto">
                <a:xfrm>
                  <a:off x="23211316" y="13083452"/>
                  <a:ext cx="1119165" cy="405331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4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34776" t="67125" r="5013" b="15539"/>
                <a:stretch/>
              </p:blipFill>
              <p:spPr bwMode="auto">
                <a:xfrm>
                  <a:off x="23301653" y="13465516"/>
                  <a:ext cx="1972842" cy="25594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15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12" cstate="print">
                  <a:extLst>
                    <a:ext uri="{28A0092B-C50C-407E-A947-70E740481C1C}">
                      <a14:useLocalDpi xmlns:a14="http://schemas.microsoft.com/office/drawing/2010/main" xmlns="" val="0"/>
                    </a:ext>
                  </a:extLst>
                </a:blip>
                <a:srcRect l="30207" t="86668" r="31068"/>
                <a:stretch/>
              </p:blipFill>
              <p:spPr bwMode="auto">
                <a:xfrm>
                  <a:off x="24342247" y="13187698"/>
                  <a:ext cx="1268896" cy="19683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 xmlns="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 xmlns="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grpSp>
        </p:grpSp>
        <p:sp>
          <p:nvSpPr>
            <p:cNvPr id="9" name="CasellaDiTesto 8">
              <a:extLst>
                <a:ext uri="{FF2B5EF4-FFF2-40B4-BE49-F238E27FC236}">
                  <a16:creationId xmlns:a16="http://schemas.microsoft.com/office/drawing/2014/main" xmlns="" id="{6A29B953-1504-4472-840A-AD164F3A6EF9}"/>
                </a:ext>
              </a:extLst>
            </p:cNvPr>
            <p:cNvSpPr txBox="1"/>
            <p:nvPr/>
          </p:nvSpPr>
          <p:spPr>
            <a:xfrm>
              <a:off x="32789006" y="16234872"/>
              <a:ext cx="2105574" cy="43388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000" dirty="0" err="1">
                  <a:latin typeface="Constantia" pitchFamily="18" charset="0"/>
                  <a:cs typeface="Arial" pitchFamily="34" charset="0"/>
                </a:rPr>
                <a:t>Ghatge</a:t>
              </a:r>
              <a:r>
                <a:rPr lang="it-IT" sz="1000" dirty="0">
                  <a:latin typeface="Constantia" pitchFamily="18" charset="0"/>
                  <a:cs typeface="Arial" pitchFamily="34" charset="0"/>
                </a:rPr>
                <a:t> et al. 2020</a:t>
              </a:r>
              <a:endParaRPr lang="it-IT" sz="1000" b="1" dirty="0">
                <a:latin typeface="Constantia" pitchFamily="18" charset="0"/>
                <a:ea typeface="Calibri" panose="020F0502020204030204" pitchFamily="34" charset="0"/>
                <a:cs typeface="Arial" pitchFamily="34" charset="0"/>
              </a:endParaRPr>
            </a:p>
          </p:txBody>
        </p:sp>
      </p:grpSp>
      <p:sp>
        <p:nvSpPr>
          <p:cNvPr id="46" name="Rettangolo 45"/>
          <p:cNvSpPr/>
          <p:nvPr/>
        </p:nvSpPr>
        <p:spPr>
          <a:xfrm>
            <a:off x="251520" y="2780928"/>
            <a:ext cx="4176000" cy="378565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dirty="0">
                <a:latin typeface="Constantia" pitchFamily="18" charset="0"/>
              </a:rPr>
              <a:t>La ricerca scientifica ha permesso di individuare dei </a:t>
            </a:r>
            <a:r>
              <a:rPr lang="it-IT" b="1" dirty="0">
                <a:latin typeface="Constantia" pitchFamily="18" charset="0"/>
              </a:rPr>
              <a:t>"super-microrganismi"</a:t>
            </a:r>
            <a:r>
              <a:rPr lang="it-IT" dirty="0">
                <a:latin typeface="Constantia" pitchFamily="18" charset="0"/>
              </a:rPr>
              <a:t> che permettono la </a:t>
            </a:r>
            <a:r>
              <a:rPr lang="it-IT" b="1" dirty="0">
                <a:latin typeface="Constantia" pitchFamily="18" charset="0"/>
              </a:rPr>
              <a:t>sostenibilità dell'utilizzo della plastica </a:t>
            </a:r>
            <a:r>
              <a:rPr lang="it-IT" dirty="0">
                <a:latin typeface="Constantia" pitchFamily="18" charset="0"/>
              </a:rPr>
              <a:t> </a:t>
            </a:r>
          </a:p>
          <a:p>
            <a:pPr marL="171450" indent="-1714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200" dirty="0">
              <a:latin typeface="Constantia" pitchFamily="18" charset="0"/>
            </a:endParaRPr>
          </a:p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dirty="0">
                <a:latin typeface="Constantia" pitchFamily="18" charset="0"/>
              </a:rPr>
              <a:t>Eliminare alcuni tipi di </a:t>
            </a:r>
            <a:r>
              <a:rPr lang="it-IT" b="1" dirty="0">
                <a:latin typeface="Constantia" pitchFamily="18" charset="0"/>
              </a:rPr>
              <a:t>plastica</a:t>
            </a:r>
            <a:r>
              <a:rPr lang="it-IT" dirty="0">
                <a:latin typeface="Constantia" pitchFamily="18" charset="0"/>
              </a:rPr>
              <a:t>, ad esempio quelle a </a:t>
            </a:r>
            <a:r>
              <a:rPr lang="it-IT" b="1" dirty="0">
                <a:latin typeface="Constantia" pitchFamily="18" charset="0"/>
              </a:rPr>
              <a:t>base di polietilene</a:t>
            </a:r>
            <a:r>
              <a:rPr lang="it-IT" dirty="0">
                <a:latin typeface="Constantia" pitchFamily="18" charset="0"/>
              </a:rPr>
              <a:t>, è molto difficile che pochi microrganismi riescono a completare. </a:t>
            </a:r>
          </a:p>
          <a:p>
            <a:pPr marL="171450" indent="-1714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endParaRPr lang="it-IT" sz="1200" dirty="0">
              <a:latin typeface="Constantia" pitchFamily="18" charset="0"/>
            </a:endParaRPr>
          </a:p>
          <a:p>
            <a:pPr marL="285750" indent="-285750" algn="just">
              <a:buClr>
                <a:srgbClr val="339933"/>
              </a:buClr>
              <a:buFont typeface="Wingdings" panose="05000000000000000000" pitchFamily="2" charset="2"/>
              <a:buChar char="q"/>
            </a:pPr>
            <a:r>
              <a:rPr lang="it-IT" dirty="0">
                <a:latin typeface="Constantia" pitchFamily="18" charset="0"/>
              </a:rPr>
              <a:t>Alcuni microrganismi che studiamo sono preziosi </a:t>
            </a:r>
            <a:r>
              <a:rPr lang="it-IT" b="1" dirty="0">
                <a:latin typeface="Constantia" pitchFamily="18" charset="0"/>
              </a:rPr>
              <a:t>alleati!</a:t>
            </a:r>
            <a:endParaRPr lang="it-IT" dirty="0">
              <a:latin typeface="Constantia" pitchFamily="18" charset="0"/>
            </a:endParaRPr>
          </a:p>
        </p:txBody>
      </p:sp>
      <p:sp>
        <p:nvSpPr>
          <p:cNvPr id="47" name="Rettangolo 46"/>
          <p:cNvSpPr/>
          <p:nvPr/>
        </p:nvSpPr>
        <p:spPr>
          <a:xfrm>
            <a:off x="3163313" y="6501780"/>
            <a:ext cx="281737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dirty="0">
                <a:latin typeface="Constantia" pitchFamily="18" charset="0"/>
              </a:rPr>
              <a:t>Micro-Val project - 19 maggio 2021</a:t>
            </a:r>
          </a:p>
        </p:txBody>
      </p:sp>
      <p:cxnSp>
        <p:nvCxnSpPr>
          <p:cNvPr id="48" name="Connettore 1 47"/>
          <p:cNvCxnSpPr/>
          <p:nvPr/>
        </p:nvCxnSpPr>
        <p:spPr>
          <a:xfrm>
            <a:off x="0" y="116632"/>
            <a:ext cx="9144000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1044</TotalTime>
  <Words>653</Words>
  <Application>Microsoft Office PowerPoint</Application>
  <PresentationFormat>Presentazione su schermo (4:3)</PresentationFormat>
  <Paragraphs>127</Paragraphs>
  <Slides>13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4" baseType="lpstr">
      <vt:lpstr>Tema di Office</vt:lpstr>
      <vt:lpstr>Diapositiva 1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Zampolli</dc:creator>
  <cp:lastModifiedBy>Zampolli</cp:lastModifiedBy>
  <cp:revision>96</cp:revision>
  <dcterms:created xsi:type="dcterms:W3CDTF">2021-05-06T21:16:09Z</dcterms:created>
  <dcterms:modified xsi:type="dcterms:W3CDTF">2021-05-19T14:35:29Z</dcterms:modified>
</cp:coreProperties>
</file>