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12" r:id="rId2"/>
    <p:sldId id="517" r:id="rId3"/>
    <p:sldId id="518" r:id="rId4"/>
    <p:sldId id="520" r:id="rId5"/>
    <p:sldId id="519" r:id="rId6"/>
    <p:sldId id="52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2903"/>
    <a:srgbClr val="EF8F8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80" d="100"/>
          <a:sy n="80" d="100"/>
        </p:scale>
        <p:origin x="48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orsi%20e%20convegni\Webinar%20MIND-VR%20Bicocca\DB%20studio1+2%20MIND-VR%20Besta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orsi%20e%20convegni\Webinar%20MIND-VR%20Bicocca\DB%20studio1+2%20MIND-VR%20Besta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orsi%20e%20convegni\Webinar%20MIND-VR%20Bicocca\DB%20studio1+2%20MIND-VR%20Besta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orsi%20e%20convegni\Webinar%20MIND-VR%20Bicocca\DB%20studio1+2%20MIND-VR%20Besta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orsi%20e%20convegni\Webinar%20MIND-VR%20Bicocca\DB%20studio1+2%20MIND-VR%20Besta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orsi%20e%20convegni\Webinar%20MIND-VR%20Bicocca\DB%20studio1+2%20MIND-VR%20Besta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orsi%20e%20convegni\Webinar%20MIND-VR%20Bicocca\DB%20studio1+2%20MIND-VR%20Besta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b="1"/>
              <a:t>ANSIA DI STATO</a:t>
            </a:r>
            <a:r>
              <a:rPr lang="it-IT" sz="2000" b="1" baseline="0"/>
              <a:t> PRE vs. POST TRATTAMENTO</a:t>
            </a:r>
            <a:endParaRPr lang="it-IT" sz="20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Foglio1!$A$23</c:f>
              <c:strCache>
                <c:ptCount val="1"/>
                <c:pt idx="0">
                  <c:v>gruppo VR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Foglio1!$B$22:$C$22</c:f>
              <c:strCache>
                <c:ptCount val="2"/>
                <c:pt idx="0">
                  <c:v>STAI PRE</c:v>
                </c:pt>
                <c:pt idx="1">
                  <c:v>STAI POST</c:v>
                </c:pt>
              </c:strCache>
            </c:strRef>
          </c:cat>
          <c:val>
            <c:numRef>
              <c:f>Foglio1!$B$23:$C$23</c:f>
              <c:numCache>
                <c:formatCode>General</c:formatCode>
                <c:ptCount val="2"/>
                <c:pt idx="0">
                  <c:v>38.299999999999997</c:v>
                </c:pt>
                <c:pt idx="1">
                  <c:v>30.2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F2-4A57-8F37-60F5ABD7437E}"/>
            </c:ext>
          </c:extLst>
        </c:ser>
        <c:ser>
          <c:idx val="1"/>
          <c:order val="1"/>
          <c:tx>
            <c:strRef>
              <c:f>Foglio1!$A$24</c:f>
              <c:strCache>
                <c:ptCount val="1"/>
                <c:pt idx="0">
                  <c:v>gruppo controllo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Foglio1!$B$22:$C$22</c:f>
              <c:strCache>
                <c:ptCount val="2"/>
                <c:pt idx="0">
                  <c:v>STAI PRE</c:v>
                </c:pt>
                <c:pt idx="1">
                  <c:v>STAI POST</c:v>
                </c:pt>
              </c:strCache>
            </c:strRef>
          </c:cat>
          <c:val>
            <c:numRef>
              <c:f>Foglio1!$B$24:$C$24</c:f>
              <c:numCache>
                <c:formatCode>General</c:formatCode>
                <c:ptCount val="2"/>
                <c:pt idx="0">
                  <c:v>38.166666666666664</c:v>
                </c:pt>
                <c:pt idx="1">
                  <c:v>37.833333333333336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F2-4A57-8F37-60F5ABD74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03343"/>
        <c:axId val="51804175"/>
      </c:lineChart>
      <c:catAx>
        <c:axId val="5180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1804175"/>
        <c:crosses val="autoZero"/>
        <c:auto val="1"/>
        <c:lblAlgn val="ctr"/>
        <c:lblOffset val="100"/>
        <c:noMultiLvlLbl val="0"/>
      </c:catAx>
      <c:valAx>
        <c:axId val="51804175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1803343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Disgusto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Foglio1!$D$22:$E$22</c:f>
              <c:strCache>
                <c:ptCount val="2"/>
                <c:pt idx="0">
                  <c:v>Disgusto Pre</c:v>
                </c:pt>
                <c:pt idx="1">
                  <c:v>Disgusto Post</c:v>
                </c:pt>
              </c:strCache>
            </c:strRef>
          </c:cat>
          <c:val>
            <c:numRef>
              <c:f>Foglio1!$D$23:$E$23</c:f>
              <c:numCache>
                <c:formatCode>General</c:formatCode>
                <c:ptCount val="2"/>
                <c:pt idx="0">
                  <c:v>12</c:v>
                </c:pt>
                <c:pt idx="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70-4C68-8DCF-FE83254E6616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Foglio1!$D$22:$E$22</c:f>
              <c:strCache>
                <c:ptCount val="2"/>
                <c:pt idx="0">
                  <c:v>Disgusto Pre</c:v>
                </c:pt>
                <c:pt idx="1">
                  <c:v>Disgusto Post</c:v>
                </c:pt>
              </c:strCache>
            </c:strRef>
          </c:cat>
          <c:val>
            <c:numRef>
              <c:f>Foglio1!$D$24:$E$24</c:f>
              <c:numCache>
                <c:formatCode>General</c:formatCode>
                <c:ptCount val="2"/>
                <c:pt idx="0">
                  <c:v>3.3333333333333335</c:v>
                </c:pt>
                <c:pt idx="1">
                  <c:v>3.3333333333333335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70-4C68-8DCF-FE83254E6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924127"/>
        <c:axId val="184919135"/>
      </c:lineChart>
      <c:catAx>
        <c:axId val="18492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919135"/>
        <c:crosses val="autoZero"/>
        <c:auto val="1"/>
        <c:lblAlgn val="ctr"/>
        <c:lblOffset val="100"/>
        <c:noMultiLvlLbl val="0"/>
      </c:catAx>
      <c:valAx>
        <c:axId val="18491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924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Felicità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Foglio1!$F$22:$G$22</c:f>
              <c:strCache>
                <c:ptCount val="2"/>
                <c:pt idx="0">
                  <c:v>Felicità Pre</c:v>
                </c:pt>
                <c:pt idx="1">
                  <c:v>Felicità Post</c:v>
                </c:pt>
              </c:strCache>
            </c:strRef>
          </c:cat>
          <c:val>
            <c:numRef>
              <c:f>Foglio1!$F$23:$G$23</c:f>
              <c:numCache>
                <c:formatCode>General</c:formatCode>
                <c:ptCount val="2"/>
                <c:pt idx="0">
                  <c:v>71</c:v>
                </c:pt>
                <c:pt idx="1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6F-41EE-87FC-740B41FD1E44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Foglio1!$F$22:$G$22</c:f>
              <c:strCache>
                <c:ptCount val="2"/>
                <c:pt idx="0">
                  <c:v>Felicità Pre</c:v>
                </c:pt>
                <c:pt idx="1">
                  <c:v>Felicità Post</c:v>
                </c:pt>
              </c:strCache>
            </c:strRef>
          </c:cat>
          <c:val>
            <c:numRef>
              <c:f>Foglio1!$F$24:$G$24</c:f>
              <c:numCache>
                <c:formatCode>General</c:formatCode>
                <c:ptCount val="2"/>
                <c:pt idx="0">
                  <c:v>56.666666666666664</c:v>
                </c:pt>
                <c:pt idx="1">
                  <c:v>51.666666666666664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6F-41EE-87FC-740B41FD1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293839"/>
        <c:axId val="182280943"/>
      </c:lineChart>
      <c:catAx>
        <c:axId val="182293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280943"/>
        <c:crosses val="autoZero"/>
        <c:auto val="1"/>
        <c:lblAlgn val="ctr"/>
        <c:lblOffset val="100"/>
        <c:noMultiLvlLbl val="0"/>
      </c:catAx>
      <c:valAx>
        <c:axId val="182280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293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Rabbia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Foglio1!$H$22:$I$22</c:f>
              <c:strCache>
                <c:ptCount val="2"/>
                <c:pt idx="0">
                  <c:v>Rabbia Pre</c:v>
                </c:pt>
                <c:pt idx="1">
                  <c:v>Rabbia Post</c:v>
                </c:pt>
              </c:strCache>
            </c:strRef>
          </c:cat>
          <c:val>
            <c:numRef>
              <c:f>Foglio1!$H$23:$I$23</c:f>
              <c:numCache>
                <c:formatCode>General</c:formatCode>
                <c:ptCount val="2"/>
                <c:pt idx="0">
                  <c:v>29.15625</c:v>
                </c:pt>
                <c:pt idx="1">
                  <c:v>17.272727272727273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36-40EB-94A8-4EB1DAA10880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Foglio1!$H$22:$I$22</c:f>
              <c:strCache>
                <c:ptCount val="2"/>
                <c:pt idx="0">
                  <c:v>Rabbia Pre</c:v>
                </c:pt>
                <c:pt idx="1">
                  <c:v>Rabbia Post</c:v>
                </c:pt>
              </c:strCache>
            </c:strRef>
          </c:cat>
          <c:val>
            <c:numRef>
              <c:f>Foglio1!$H$24:$I$24</c:f>
              <c:numCache>
                <c:formatCode>General</c:formatCode>
                <c:ptCount val="2"/>
                <c:pt idx="0">
                  <c:v>18.333333333333332</c:v>
                </c:pt>
                <c:pt idx="1">
                  <c:v>16.666666666666668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36-40EB-94A8-4EB1DAA10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247407"/>
        <c:axId val="178248655"/>
      </c:lineChart>
      <c:catAx>
        <c:axId val="17824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8248655"/>
        <c:crosses val="autoZero"/>
        <c:auto val="1"/>
        <c:lblAlgn val="ctr"/>
        <c:lblOffset val="100"/>
        <c:noMultiLvlLbl val="0"/>
      </c:catAx>
      <c:valAx>
        <c:axId val="178248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824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Paura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Foglio1!$J$22:$K$22</c:f>
              <c:strCache>
                <c:ptCount val="2"/>
                <c:pt idx="0">
                  <c:v>Paura Pre</c:v>
                </c:pt>
                <c:pt idx="1">
                  <c:v>Paura Post</c:v>
                </c:pt>
              </c:strCache>
            </c:strRef>
          </c:cat>
          <c:val>
            <c:numRef>
              <c:f>Foglio1!$J$23:$K$23</c:f>
              <c:numCache>
                <c:formatCode>General</c:formatCode>
                <c:ptCount val="2"/>
                <c:pt idx="0">
                  <c:v>24</c:v>
                </c:pt>
                <c:pt idx="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15-436E-94E8-289823DE383C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Foglio1!$J$22:$K$22</c:f>
              <c:strCache>
                <c:ptCount val="2"/>
                <c:pt idx="0">
                  <c:v>Paura Pre</c:v>
                </c:pt>
                <c:pt idx="1">
                  <c:v>Paura Post</c:v>
                </c:pt>
              </c:strCache>
            </c:strRef>
          </c:cat>
          <c:val>
            <c:numRef>
              <c:f>Foglio1!$J$24:$K$24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15-436E-94E8-289823DE3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925375"/>
        <c:axId val="184924959"/>
      </c:lineChart>
      <c:catAx>
        <c:axId val="184925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924959"/>
        <c:crosses val="autoZero"/>
        <c:auto val="1"/>
        <c:lblAlgn val="ctr"/>
        <c:lblOffset val="100"/>
        <c:noMultiLvlLbl val="0"/>
      </c:catAx>
      <c:valAx>
        <c:axId val="184924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925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Sorpresa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Foglio1!$L$22:$M$22</c:f>
              <c:strCache>
                <c:ptCount val="2"/>
                <c:pt idx="0">
                  <c:v>Sorpresa Pre</c:v>
                </c:pt>
                <c:pt idx="1">
                  <c:v>Sorpresa Post</c:v>
                </c:pt>
              </c:strCache>
            </c:strRef>
          </c:cat>
          <c:val>
            <c:numRef>
              <c:f>Foglio1!$L$23:$M$23</c:f>
              <c:numCache>
                <c:formatCode>General</c:formatCode>
                <c:ptCount val="2"/>
                <c:pt idx="0">
                  <c:v>33</c:v>
                </c:pt>
                <c:pt idx="1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2E-4D31-8880-DAF71265E875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Foglio1!$L$22:$M$22</c:f>
              <c:strCache>
                <c:ptCount val="2"/>
                <c:pt idx="0">
                  <c:v>Sorpresa Pre</c:v>
                </c:pt>
                <c:pt idx="1">
                  <c:v>Sorpresa Post</c:v>
                </c:pt>
              </c:strCache>
            </c:strRef>
          </c:cat>
          <c:val>
            <c:numRef>
              <c:f>Foglio1!$L$24:$M$24</c:f>
              <c:numCache>
                <c:formatCode>General</c:formatCode>
                <c:ptCount val="2"/>
                <c:pt idx="0">
                  <c:v>16.666666666666668</c:v>
                </c:pt>
                <c:pt idx="1">
                  <c:v>11.666666666666666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2E-4D31-8880-DAF71265E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164671"/>
        <c:axId val="176172159"/>
      </c:lineChart>
      <c:catAx>
        <c:axId val="17616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6172159"/>
        <c:crosses val="autoZero"/>
        <c:auto val="1"/>
        <c:lblAlgn val="ctr"/>
        <c:lblOffset val="100"/>
        <c:noMultiLvlLbl val="0"/>
      </c:catAx>
      <c:valAx>
        <c:axId val="176172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616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Tristezza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Foglio1!$N$22:$O$22</c:f>
              <c:strCache>
                <c:ptCount val="2"/>
                <c:pt idx="0">
                  <c:v>Tristezza Pre</c:v>
                </c:pt>
                <c:pt idx="1">
                  <c:v>Tristezza Post</c:v>
                </c:pt>
              </c:strCache>
            </c:strRef>
          </c:cat>
          <c:val>
            <c:numRef>
              <c:f>Foglio1!$N$23:$O$23</c:f>
              <c:numCache>
                <c:formatCode>General</c:formatCode>
                <c:ptCount val="2"/>
                <c:pt idx="0">
                  <c:v>23</c:v>
                </c:pt>
                <c:pt idx="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FD-421F-9962-F8F3AA9D77EB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Foglio1!$N$22:$O$22</c:f>
              <c:strCache>
                <c:ptCount val="2"/>
                <c:pt idx="0">
                  <c:v>Tristezza Pre</c:v>
                </c:pt>
                <c:pt idx="1">
                  <c:v>Tristezza Post</c:v>
                </c:pt>
              </c:strCache>
            </c:strRef>
          </c:cat>
          <c:val>
            <c:numRef>
              <c:f>Foglio1!$N$24:$O$24</c:f>
              <c:numCache>
                <c:formatCode>General</c:formatCode>
                <c:ptCount val="2"/>
                <c:pt idx="0">
                  <c:v>6.666666666666667</c:v>
                </c:pt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FD-421F-9962-F8F3AA9D7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281359"/>
        <c:axId val="182286351"/>
      </c:lineChart>
      <c:catAx>
        <c:axId val="18228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286351"/>
        <c:crosses val="autoZero"/>
        <c:auto val="1"/>
        <c:lblAlgn val="ctr"/>
        <c:lblOffset val="100"/>
        <c:noMultiLvlLbl val="0"/>
      </c:catAx>
      <c:valAx>
        <c:axId val="182286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281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94337-73A3-47D0-A785-E37E90AECC58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2CD61-94C5-4924-A14B-CD89EE0665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13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613DE-DB44-4115-8C5F-067E5A1F7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13FA39-8DF9-407C-B328-9FDBC5CD0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140783-3BBD-4F4B-A6BF-D766F37B6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7004-B47D-4DC4-B5BC-BE9B7A569C8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7FEE7E-05D2-4092-AA45-4CD2205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8CD31E-814B-4EB8-B07F-3F401A7B2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E6-9A0C-4DFF-9235-632B1293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24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63A7A-1526-4884-B46E-D771D6FB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3D4A21-0D10-4FCF-B38C-6B98222CD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FE99A7-A258-4207-949F-D5EC2781E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7004-B47D-4DC4-B5BC-BE9B7A569C8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8EA1EF-C79C-4966-B0AA-011FA2D9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697053-73E8-4222-9FC1-7115D92C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E6-9A0C-4DFF-9235-632B1293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4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916F1E1-A9E6-4F4A-9C75-05B90F0DF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97D0DA6-6B81-4186-8BF4-9D80F3BDB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C3CF7A-32FD-4199-AD5E-38544C21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7004-B47D-4DC4-B5BC-BE9B7A569C8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849FC4-77C5-4D34-A179-1A2147049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934386-8D1C-49DA-9192-60249A5F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E6-9A0C-4DFF-9235-632B1293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2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1F03B2-445B-4033-AC42-7DA96103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F314AE-DDB0-4C62-8C5C-4FB348ABC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C90ABA-F655-476A-8B99-AEE848FB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7004-B47D-4DC4-B5BC-BE9B7A569C8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06CD9A-505C-4DB7-8A44-673FCC80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50BA4A-2F67-4E86-AED7-93CDCBDA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E6-9A0C-4DFF-9235-632B1293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63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7BCB5F-DF54-4C91-BE4B-2D4C99BCD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4C7990-E316-4F7B-95C0-665CD71A4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F48A29-11DF-4BF7-88A9-493B98BE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7004-B47D-4DC4-B5BC-BE9B7A569C8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B95011-A8F9-4FAA-B685-B3E7D31A5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90B99C-F4DC-41D6-B4F1-D60D1F1C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E6-9A0C-4DFF-9235-632B1293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11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CBC218-2D45-40AF-B4E4-47CF004E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A149E6-C2B8-49DD-B15C-8BB2D299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32C00D-9901-4D71-9E89-8401EB39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155C71-12C6-4245-9AB7-C22BEF2D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7004-B47D-4DC4-B5BC-BE9B7A569C8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25815F-B4B6-46B7-A7B4-B91169F28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FA89E4-73A7-45D9-9774-0FFBC51AB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E6-9A0C-4DFF-9235-632B1293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14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2847A7-6669-4717-9E2C-B653069D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C1417E-B1F7-4EE9-B713-D6E236E9D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284D73-26AE-4878-B0EA-8E2E653BE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F6D0F46-F907-4042-8014-424610749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46E29B3-C6AF-47ED-B0D4-054C1187C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5A3DEE5-EB87-4F64-BEE5-059FB6A9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7004-B47D-4DC4-B5BC-BE9B7A569C8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7B1B25E-6798-47A5-9134-0D1787CB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65A6B1-010F-4458-BE7D-90AA6E9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E6-9A0C-4DFF-9235-632B1293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57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84DCDF-AFB3-4FC7-A250-A2287DAE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E7847D-58C7-4932-8571-A2F5F189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7004-B47D-4DC4-B5BC-BE9B7A569C8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2E7441-5408-4537-BE07-6B21F37A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CAE17F-6BA1-4CB8-BE12-50CFC5BA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E6-9A0C-4DFF-9235-632B1293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28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92D3892-0CCE-4C8E-ABCB-63C06F5D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7004-B47D-4DC4-B5BC-BE9B7A569C8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2FA1D2-518E-43F5-9E64-360AD1C9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3CAC31-F5C1-4A6A-AC36-F1FF06B3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E6-9A0C-4DFF-9235-632B1293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31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BA3D9-BEC5-43B9-ADFA-E7EDA0ED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DEAF95-B989-4A4F-BC65-5292F52F1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5773FE-99CA-456D-ADBB-011A4A482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593A69-BEBD-429C-817D-5120678F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7004-B47D-4DC4-B5BC-BE9B7A569C8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B2EEF4-37E3-4AD2-A455-0B5DD0E0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FBDE89-9B57-4D0A-A7C3-4B81E51B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E6-9A0C-4DFF-9235-632B1293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33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317E22-6839-4C74-95DC-317754B6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C709CFC-6EAD-4EA8-A5A9-997F6E367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8D4A12-ADD7-4A29-ADEB-1387908FB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63EF0C-AAC7-4723-B5EA-4C16F054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7004-B47D-4DC4-B5BC-BE9B7A569C8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44C82B-6E44-49D4-B867-500EB31F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28C070-7540-406C-8843-AD00878B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E6-9A0C-4DFF-9235-632B1293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78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E720C37-FE6E-446A-8C33-CAD57F9B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9A8FEE-69AB-438E-A0E8-6E92E111E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36C582-242B-474E-AB9F-0E7678F45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87004-B47D-4DC4-B5BC-BE9B7A569C8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4698AD-BFE2-45CE-9CA1-6A7EF7B6F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1F2DCD-D341-4E52-89AA-96D4881A7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99E6-9A0C-4DFF-9235-632B1293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74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6E9BF6-8188-4486-A585-70866EB715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6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o 12"/>
          <p:cNvSpPr/>
          <p:nvPr/>
        </p:nvSpPr>
        <p:spPr>
          <a:xfrm>
            <a:off x="7948779" y="993186"/>
            <a:ext cx="3553200" cy="10152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entagono 8"/>
          <p:cNvSpPr/>
          <p:nvPr/>
        </p:nvSpPr>
        <p:spPr>
          <a:xfrm>
            <a:off x="4413802" y="993186"/>
            <a:ext cx="4118400" cy="10152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entagono 4"/>
          <p:cNvSpPr/>
          <p:nvPr/>
        </p:nvSpPr>
        <p:spPr>
          <a:xfrm>
            <a:off x="1888961" y="993186"/>
            <a:ext cx="3090041" cy="101758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436179" y="93048"/>
            <a:ext cx="1131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MIND-VR: il progetto sperimentale</a:t>
            </a:r>
            <a:endParaRPr lang="it-IT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entagono 2"/>
          <p:cNvSpPr/>
          <p:nvPr/>
        </p:nvSpPr>
        <p:spPr>
          <a:xfrm>
            <a:off x="727921" y="987086"/>
            <a:ext cx="1713186" cy="1017163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850190" y="1167849"/>
            <a:ext cx="1187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FASE 1:</a:t>
            </a:r>
          </a:p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SURVEY RESEARCH</a:t>
            </a:r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48701" y="1211609"/>
            <a:ext cx="23963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Design delle esperienze virtuali (contenuto psicoeducativo e game di rilassamento)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40146" y="662882"/>
            <a:ext cx="1187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OBIETTIVI</a:t>
            </a:r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96752" y="686119"/>
            <a:ext cx="1187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AZIONI</a:t>
            </a:r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26669" y="1125423"/>
            <a:ext cx="3127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accolta </a:t>
            </a: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</a:rPr>
              <a:t>dei bisogni della potenziale utenza tramite ricerca bibliografica e di</a:t>
            </a:r>
          </a:p>
          <a:p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</a:rPr>
              <a:t>benchmark, e somministrazione questionari e test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782244" y="687413"/>
            <a:ext cx="1886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RISULTATI ATTESI</a:t>
            </a:r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532202" y="1119952"/>
            <a:ext cx="257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Creazione di una «gerarchia» di bisogni espressi dal campione; confronto con letteratura e mercato; sviluppo di prototipo.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Pentagono 15"/>
          <p:cNvSpPr/>
          <p:nvPr/>
        </p:nvSpPr>
        <p:spPr>
          <a:xfrm>
            <a:off x="8041496" y="2401724"/>
            <a:ext cx="3553200" cy="10152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Pentagono 16"/>
          <p:cNvSpPr/>
          <p:nvPr/>
        </p:nvSpPr>
        <p:spPr>
          <a:xfrm>
            <a:off x="4512960" y="2401724"/>
            <a:ext cx="4118400" cy="10152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entagono 17"/>
          <p:cNvSpPr/>
          <p:nvPr/>
        </p:nvSpPr>
        <p:spPr>
          <a:xfrm>
            <a:off x="1936628" y="2401617"/>
            <a:ext cx="3090041" cy="10152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entagono 18"/>
          <p:cNvSpPr/>
          <p:nvPr/>
        </p:nvSpPr>
        <p:spPr>
          <a:xfrm>
            <a:off x="727921" y="2401617"/>
            <a:ext cx="1713186" cy="1015200"/>
          </a:xfrm>
          <a:prstGeom prst="homePlate">
            <a:avLst/>
          </a:prstGeom>
          <a:solidFill>
            <a:srgbClr val="FF99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854747" y="2672644"/>
            <a:ext cx="118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FASE 2:</a:t>
            </a:r>
          </a:p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CASE STUDY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435414" y="2595700"/>
            <a:ext cx="23963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Sviluppo dei </a:t>
            </a:r>
            <a:r>
              <a:rPr lang="it-IT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mock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up dei contenuti virtuali e </a:t>
            </a:r>
            <a:r>
              <a:rPr lang="it-IT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testing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della loro usabilità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006785" y="2558236"/>
            <a:ext cx="3449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Visione da parte del personale sanitario e di partecipanti della popolazione generale del </a:t>
            </a:r>
            <a:r>
              <a:rPr lang="it-IT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mock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-up del prodotto e valutazione dell’usabilità tramite test e questionari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925359" y="2698652"/>
            <a:ext cx="237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Percentuale di partecipanti che ritiene il prodotto usabile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Pentagono 23"/>
          <p:cNvSpPr/>
          <p:nvPr/>
        </p:nvSpPr>
        <p:spPr>
          <a:xfrm>
            <a:off x="8154506" y="3822565"/>
            <a:ext cx="3553200" cy="100461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Pentagono 24"/>
          <p:cNvSpPr/>
          <p:nvPr/>
        </p:nvSpPr>
        <p:spPr>
          <a:xfrm>
            <a:off x="4531762" y="3825772"/>
            <a:ext cx="4117648" cy="100469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Pentagono 25"/>
          <p:cNvSpPr/>
          <p:nvPr/>
        </p:nvSpPr>
        <p:spPr>
          <a:xfrm>
            <a:off x="1936627" y="3825765"/>
            <a:ext cx="3090041" cy="100760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Pentagono 26"/>
          <p:cNvSpPr/>
          <p:nvPr/>
        </p:nvSpPr>
        <p:spPr>
          <a:xfrm>
            <a:off x="730530" y="3822565"/>
            <a:ext cx="1713186" cy="1015200"/>
          </a:xfrm>
          <a:prstGeom prst="homePlate">
            <a:avLst/>
          </a:prstGeom>
          <a:solidFill>
            <a:srgbClr val="FF99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810772" y="4019610"/>
            <a:ext cx="1266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FASE 3:</a:t>
            </a:r>
          </a:p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VERO ESPERIMENTO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2424957" y="4019610"/>
            <a:ext cx="239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Verifica dell’efficacia dei contenuti virtuali finali di </a:t>
            </a:r>
            <a:r>
              <a:rPr lang="it-IT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psicoeducazione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attraverso una valutazione comparativa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133593" y="3910870"/>
            <a:ext cx="33633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Visione da parte del personale sanitario del prototipo del prodotto e valutazione dei contenuti di realtà virtuale vs. presentazione </a:t>
            </a:r>
            <a:r>
              <a:rPr lang="it-IT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powerpoint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sull’apprendimento di nozioni su ansia e stress, tramite questionari e test.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8925359" y="4019610"/>
            <a:ext cx="259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Livello di apprendimento dei contenuti psicoeducativi e punteggi di ansia prima e dopo la seduta sperimentale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Pentagono 31"/>
          <p:cNvSpPr/>
          <p:nvPr/>
        </p:nvSpPr>
        <p:spPr>
          <a:xfrm>
            <a:off x="8142475" y="5228952"/>
            <a:ext cx="3551441" cy="1022992"/>
          </a:xfrm>
          <a:prstGeom prst="homePlate">
            <a:avLst/>
          </a:prstGeom>
          <a:solidFill>
            <a:srgbClr val="EF8F85"/>
          </a:solidFill>
          <a:ln>
            <a:solidFill>
              <a:srgbClr val="872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Pentagono 32"/>
          <p:cNvSpPr/>
          <p:nvPr/>
        </p:nvSpPr>
        <p:spPr>
          <a:xfrm>
            <a:off x="4531762" y="5232007"/>
            <a:ext cx="4117648" cy="1019111"/>
          </a:xfrm>
          <a:prstGeom prst="homePlate">
            <a:avLst/>
          </a:prstGeom>
          <a:solidFill>
            <a:srgbClr val="EF8F85"/>
          </a:solidFill>
          <a:ln>
            <a:solidFill>
              <a:srgbClr val="872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Pentagono 33"/>
          <p:cNvSpPr/>
          <p:nvPr/>
        </p:nvSpPr>
        <p:spPr>
          <a:xfrm>
            <a:off x="1936626" y="5232007"/>
            <a:ext cx="3090041" cy="1024885"/>
          </a:xfrm>
          <a:prstGeom prst="homePlate">
            <a:avLst/>
          </a:prstGeom>
          <a:solidFill>
            <a:srgbClr val="EF8F85"/>
          </a:solidFill>
          <a:ln>
            <a:solidFill>
              <a:srgbClr val="872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Pentagono 34"/>
          <p:cNvSpPr/>
          <p:nvPr/>
        </p:nvSpPr>
        <p:spPr>
          <a:xfrm>
            <a:off x="734590" y="5228676"/>
            <a:ext cx="1713186" cy="1025833"/>
          </a:xfrm>
          <a:prstGeom prst="homePlate">
            <a:avLst/>
          </a:prstGeom>
          <a:solidFill>
            <a:srgbClr val="FF0000"/>
          </a:solidFill>
          <a:ln>
            <a:solidFill>
              <a:srgbClr val="87290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860521" y="5405006"/>
            <a:ext cx="126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FASE 4:</a:t>
            </a:r>
          </a:p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RANDOMIZED CONTROLLED</a:t>
            </a:r>
          </a:p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TRIAL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2448701" y="5328062"/>
            <a:ext cx="23963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Testing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del protocollo sperimentale bassato sull’uso dei contenuti di realtà virtuale sviluppati (</a:t>
            </a:r>
            <a:r>
              <a:rPr lang="it-IT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psicoeducazione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+ rilassamento) 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5075037" y="5392967"/>
            <a:ext cx="3363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Applicazione del protocollo definitivo con 3 sessioni sperimentali, a giorni alterni, nell’arco di una settimana, e valutazione dell’efficacia tramite questionari e test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8865551" y="5316023"/>
            <a:ext cx="24949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Confronto dei punteggi di apprendimento e di ansia prima vs. dopo la procedura sperimentale e gruppo sperimentale vs. gruppo di controllo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9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436179" y="93048"/>
            <a:ext cx="1131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MIND-VR: il progetto sperimentale</a:t>
            </a:r>
            <a:endParaRPr lang="it-IT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40146" y="662882"/>
            <a:ext cx="1187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OBIETTIVI</a:t>
            </a:r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96752" y="686119"/>
            <a:ext cx="1187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AZIONI</a:t>
            </a:r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782244" y="687413"/>
            <a:ext cx="1886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RISULTATI ATTESI</a:t>
            </a:r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Pentagono 15"/>
          <p:cNvSpPr/>
          <p:nvPr/>
        </p:nvSpPr>
        <p:spPr>
          <a:xfrm>
            <a:off x="8044105" y="994201"/>
            <a:ext cx="3553200" cy="10152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Pentagono 16"/>
          <p:cNvSpPr/>
          <p:nvPr/>
        </p:nvSpPr>
        <p:spPr>
          <a:xfrm>
            <a:off x="4515569" y="994201"/>
            <a:ext cx="4118400" cy="10152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entagono 17"/>
          <p:cNvSpPr/>
          <p:nvPr/>
        </p:nvSpPr>
        <p:spPr>
          <a:xfrm>
            <a:off x="1939237" y="994094"/>
            <a:ext cx="3090041" cy="10152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entagono 18"/>
          <p:cNvSpPr/>
          <p:nvPr/>
        </p:nvSpPr>
        <p:spPr>
          <a:xfrm>
            <a:off x="730530" y="994094"/>
            <a:ext cx="1713186" cy="1015200"/>
          </a:xfrm>
          <a:prstGeom prst="homePlate">
            <a:avLst/>
          </a:prstGeom>
          <a:solidFill>
            <a:srgbClr val="FF99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857356" y="1265121"/>
            <a:ext cx="118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FASE 2:</a:t>
            </a:r>
          </a:p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CASE STUDY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438023" y="1188177"/>
            <a:ext cx="23963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Sviluppo dei </a:t>
            </a:r>
            <a:r>
              <a:rPr lang="it-IT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mock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up dei contenuti virtuali e </a:t>
            </a:r>
            <a:r>
              <a:rPr lang="it-IT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testing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della loro usabilità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009394" y="1150713"/>
            <a:ext cx="3449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Visione da parte del personale sanitario e di partecipanti della popolazione generale del </a:t>
            </a:r>
            <a:r>
              <a:rPr lang="it-IT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mock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-up del prodotto e valutazione dell’usabilità tramite test e questionari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927968" y="1291129"/>
            <a:ext cx="237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Percentuale di partecipanti che ritiene il prodotto usabile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865" t="23661" r="60994" b="14585"/>
          <a:stretch/>
        </p:blipFill>
        <p:spPr>
          <a:xfrm>
            <a:off x="262948" y="2590582"/>
            <a:ext cx="3154461" cy="3368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3"/>
          <a:srcRect l="3684" t="30210" r="48597" b="12901"/>
          <a:stretch/>
        </p:blipFill>
        <p:spPr>
          <a:xfrm>
            <a:off x="3732778" y="2788627"/>
            <a:ext cx="4095649" cy="3170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" name="Immagine 40"/>
          <p:cNvPicPr>
            <a:picLocks noChangeAspect="1"/>
          </p:cNvPicPr>
          <p:nvPr/>
        </p:nvPicPr>
        <p:blipFill rotWithShape="1">
          <a:blip r:embed="rId4"/>
          <a:srcRect l="3450" t="22726" r="50000" b="17391"/>
          <a:stretch/>
        </p:blipFill>
        <p:spPr>
          <a:xfrm>
            <a:off x="8044105" y="2788626"/>
            <a:ext cx="3943679" cy="3170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724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436179" y="93048"/>
            <a:ext cx="1131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MIND-VR: il progetto sperimentale</a:t>
            </a:r>
            <a:endParaRPr lang="it-IT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40146" y="662882"/>
            <a:ext cx="1187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OBIETTIVI</a:t>
            </a:r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96752" y="686119"/>
            <a:ext cx="1187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AZIONI</a:t>
            </a:r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782244" y="687413"/>
            <a:ext cx="1886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RISULTATI ATTESI</a:t>
            </a:r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Pentagono 15"/>
          <p:cNvSpPr/>
          <p:nvPr/>
        </p:nvSpPr>
        <p:spPr>
          <a:xfrm>
            <a:off x="8044105" y="994201"/>
            <a:ext cx="3553200" cy="10152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Pentagono 16"/>
          <p:cNvSpPr/>
          <p:nvPr/>
        </p:nvSpPr>
        <p:spPr>
          <a:xfrm>
            <a:off x="4515569" y="994201"/>
            <a:ext cx="4118400" cy="10152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entagono 17"/>
          <p:cNvSpPr/>
          <p:nvPr/>
        </p:nvSpPr>
        <p:spPr>
          <a:xfrm>
            <a:off x="1939237" y="994094"/>
            <a:ext cx="3090041" cy="10152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entagono 18"/>
          <p:cNvSpPr/>
          <p:nvPr/>
        </p:nvSpPr>
        <p:spPr>
          <a:xfrm>
            <a:off x="730530" y="994094"/>
            <a:ext cx="1713186" cy="1015200"/>
          </a:xfrm>
          <a:prstGeom prst="homePlate">
            <a:avLst/>
          </a:prstGeom>
          <a:solidFill>
            <a:srgbClr val="FF99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857356" y="1265121"/>
            <a:ext cx="118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FASE 2:</a:t>
            </a:r>
          </a:p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CASE STUDY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438023" y="1188177"/>
            <a:ext cx="23963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Sviluppo dei </a:t>
            </a:r>
            <a:r>
              <a:rPr lang="it-IT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mock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up dei contenuti virtuali e </a:t>
            </a:r>
            <a:r>
              <a:rPr lang="it-IT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testing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della loro usabilità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009394" y="1150713"/>
            <a:ext cx="3449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Visione da parte del personale sanitario e di partecipanti della popolazione generale del </a:t>
            </a:r>
            <a:r>
              <a:rPr lang="it-IT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mock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-up del prodotto e valutazione dell’usabilità tramite test e questionari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927968" y="1291129"/>
            <a:ext cx="237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Percentuale di partecipanti che ritiene il prodotto usabile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6885" y="2719137"/>
            <a:ext cx="5659868" cy="286232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PROS</a:t>
            </a:r>
          </a:p>
          <a:p>
            <a:pPr algn="ctr"/>
            <a:endParaRPr lang="it-IT" dirty="0">
              <a:solidFill>
                <a:srgbClr val="00B050"/>
              </a:solidFill>
            </a:endParaRPr>
          </a:p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B050"/>
                </a:solidFill>
              </a:rPr>
              <a:t>Ambientazione (colori, suoni, silenzio, senso di pace)</a:t>
            </a:r>
          </a:p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B050"/>
                </a:solidFill>
              </a:rPr>
              <a:t>Percezione di apprendimento</a:t>
            </a:r>
          </a:p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B050"/>
                </a:solidFill>
              </a:rPr>
              <a:t>Semplicità del contenuto</a:t>
            </a:r>
          </a:p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B050"/>
                </a:solidFill>
              </a:rPr>
              <a:t>Effetto positivo soggettivo su stress e livelli d’ansia dopo il primo utilizzo</a:t>
            </a:r>
          </a:p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B050"/>
                </a:solidFill>
              </a:rPr>
              <a:t>Percezione </a:t>
            </a:r>
            <a:r>
              <a:rPr lang="it-IT" dirty="0" err="1" smtClean="0">
                <a:solidFill>
                  <a:srgbClr val="00B050"/>
                </a:solidFill>
              </a:rPr>
              <a:t>immersiva</a:t>
            </a:r>
            <a:r>
              <a:rPr lang="it-IT" dirty="0" smtClean="0">
                <a:solidFill>
                  <a:srgbClr val="00B050"/>
                </a:solidFill>
              </a:rPr>
              <a:t>, ma non troppo</a:t>
            </a:r>
          </a:p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B050"/>
                </a:solidFill>
              </a:rPr>
              <a:t>Interesse a riprovare il contenuto</a:t>
            </a:r>
          </a:p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328611" y="2723509"/>
            <a:ext cx="5551772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CONS</a:t>
            </a:r>
          </a:p>
          <a:p>
            <a:pPr algn="ctr"/>
            <a:endParaRPr lang="it-IT" dirty="0"/>
          </a:p>
          <a:p>
            <a:pPr marL="285750" indent="-285750" algn="ctr"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it-IT" dirty="0" smtClean="0">
                <a:solidFill>
                  <a:srgbClr val="FF0000"/>
                </a:solidFill>
              </a:rPr>
              <a:t>Effetto novità della VR che distrae dai contenuti</a:t>
            </a:r>
          </a:p>
          <a:p>
            <a:pPr marL="285750" indent="-285750" algn="ctr"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it-IT" dirty="0" smtClean="0">
                <a:solidFill>
                  <a:srgbClr val="FF0000"/>
                </a:solidFill>
              </a:rPr>
              <a:t>Partecipazione passiva </a:t>
            </a:r>
          </a:p>
          <a:p>
            <a:pPr marL="285750" indent="-285750" algn="ctr"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it-IT" dirty="0" smtClean="0">
                <a:solidFill>
                  <a:srgbClr val="FF0000"/>
                </a:solidFill>
              </a:rPr>
              <a:t>Ambiente poco realistico (ma un’</a:t>
            </a:r>
            <a:r>
              <a:rPr lang="it-IT" dirty="0" err="1" smtClean="0">
                <a:solidFill>
                  <a:srgbClr val="FF0000"/>
                </a:solidFill>
              </a:rPr>
              <a:t>immersività</a:t>
            </a:r>
            <a:r>
              <a:rPr lang="it-IT" dirty="0" smtClean="0">
                <a:solidFill>
                  <a:srgbClr val="FF0000"/>
                </a:solidFill>
              </a:rPr>
              <a:t> maggiore spaventa)</a:t>
            </a:r>
          </a:p>
          <a:p>
            <a:pPr marL="285750" indent="-285750" algn="ctr">
              <a:buClr>
                <a:srgbClr val="FF0000"/>
              </a:buClr>
              <a:buFont typeface="Calibri" panose="020F0502020204030204" pitchFamily="34" charset="0"/>
              <a:buChar char="×"/>
            </a:pPr>
            <a:endParaRPr lang="it-IT" dirty="0">
              <a:solidFill>
                <a:srgbClr val="FF0000"/>
              </a:solidFill>
            </a:endParaRPr>
          </a:p>
          <a:p>
            <a:pPr marL="285750" indent="-285750" algn="ctr">
              <a:buClr>
                <a:srgbClr val="FF0000"/>
              </a:buClr>
              <a:buFont typeface="Calibri" panose="020F0502020204030204" pitchFamily="34" charset="0"/>
              <a:buChar char="×"/>
            </a:pPr>
            <a:endParaRPr lang="it-IT" dirty="0" smtClean="0">
              <a:solidFill>
                <a:srgbClr val="FF0000"/>
              </a:solidFill>
            </a:endParaRPr>
          </a:p>
          <a:p>
            <a:pPr algn="ctr">
              <a:buClr>
                <a:srgbClr val="FF0000"/>
              </a:buClr>
            </a:pPr>
            <a:endParaRPr lang="it-IT" dirty="0" smtClean="0">
              <a:solidFill>
                <a:srgbClr val="FF0000"/>
              </a:solidFill>
            </a:endParaRPr>
          </a:p>
          <a:p>
            <a:pPr algn="ctr">
              <a:buClr>
                <a:srgbClr val="FF0000"/>
              </a:buClr>
            </a:pP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3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436179" y="93048"/>
            <a:ext cx="1131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MIND-VR: il progetto sperimentale</a:t>
            </a:r>
            <a:endParaRPr lang="it-IT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40146" y="662882"/>
            <a:ext cx="1187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OBIETTIVI</a:t>
            </a:r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96752" y="686119"/>
            <a:ext cx="1187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AZIONI</a:t>
            </a:r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782244" y="687413"/>
            <a:ext cx="1886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RISULTATI ATTESI</a:t>
            </a:r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Pentagono 23"/>
          <p:cNvSpPr/>
          <p:nvPr/>
        </p:nvSpPr>
        <p:spPr>
          <a:xfrm>
            <a:off x="8152747" y="939643"/>
            <a:ext cx="3553200" cy="100611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Pentagono 24"/>
          <p:cNvSpPr/>
          <p:nvPr/>
        </p:nvSpPr>
        <p:spPr>
          <a:xfrm>
            <a:off x="4530003" y="942850"/>
            <a:ext cx="4117648" cy="100469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Pentagono 25"/>
          <p:cNvSpPr/>
          <p:nvPr/>
        </p:nvSpPr>
        <p:spPr>
          <a:xfrm>
            <a:off x="1934868" y="942843"/>
            <a:ext cx="3090041" cy="100760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Pentagono 26"/>
          <p:cNvSpPr/>
          <p:nvPr/>
        </p:nvSpPr>
        <p:spPr>
          <a:xfrm>
            <a:off x="728771" y="939643"/>
            <a:ext cx="1713186" cy="1015200"/>
          </a:xfrm>
          <a:prstGeom prst="homePlate">
            <a:avLst/>
          </a:prstGeom>
          <a:solidFill>
            <a:srgbClr val="FF99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809013" y="1136688"/>
            <a:ext cx="1266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FASE 3:</a:t>
            </a:r>
          </a:p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VERO ESPERIMENTO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2423198" y="1136688"/>
            <a:ext cx="239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Verifica dell’efficacia dei contenuti virtuali finali di </a:t>
            </a:r>
            <a:r>
              <a:rPr lang="it-IT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psicoeducazione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attraverso una valutazione comparativa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131834" y="1027948"/>
            <a:ext cx="33633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Visione da parte del personale sanitario del prototipo del prodotto e valutazione dei contenuti di realtà virtuale vs. presentazione </a:t>
            </a:r>
            <a:r>
              <a:rPr lang="it-IT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powerpoint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sull’apprendimento di nozioni su ansia e stress, tramite questionari e test.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8923600" y="1136688"/>
            <a:ext cx="259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Livello di apprendimento dei contenuti psicoeducativi e punteggi di ansia prima e dopo la seduta sperimentale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0" name="Grafico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328604"/>
              </p:ext>
            </p:extLst>
          </p:nvPr>
        </p:nvGraphicFramePr>
        <p:xfrm>
          <a:off x="2995863" y="2430911"/>
          <a:ext cx="6460958" cy="384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arentesi graffa aperta 5"/>
          <p:cNvSpPr/>
          <p:nvPr/>
        </p:nvSpPr>
        <p:spPr>
          <a:xfrm rot="16200000">
            <a:off x="6143210" y="3032044"/>
            <a:ext cx="301056" cy="2948362"/>
          </a:xfrm>
          <a:prstGeom prst="leftBrace">
            <a:avLst>
              <a:gd name="adj1" fmla="val 8333"/>
              <a:gd name="adj2" fmla="val 495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6083185" y="4620921"/>
            <a:ext cx="421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endParaRPr lang="it-IT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7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436179" y="93048"/>
            <a:ext cx="1131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MIND-VR: il progetto sperimentale</a:t>
            </a:r>
            <a:endParaRPr lang="it-IT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40146" y="662882"/>
            <a:ext cx="1187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OBIETTIVI</a:t>
            </a:r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96752" y="686119"/>
            <a:ext cx="1187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AZIONI</a:t>
            </a:r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782244" y="687413"/>
            <a:ext cx="1886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RISULTATI ATTESI</a:t>
            </a:r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Pentagono 23"/>
          <p:cNvSpPr/>
          <p:nvPr/>
        </p:nvSpPr>
        <p:spPr>
          <a:xfrm>
            <a:off x="8152747" y="939643"/>
            <a:ext cx="3553200" cy="100611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Pentagono 24"/>
          <p:cNvSpPr/>
          <p:nvPr/>
        </p:nvSpPr>
        <p:spPr>
          <a:xfrm>
            <a:off x="4530003" y="942850"/>
            <a:ext cx="4117648" cy="100469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Pentagono 25"/>
          <p:cNvSpPr/>
          <p:nvPr/>
        </p:nvSpPr>
        <p:spPr>
          <a:xfrm>
            <a:off x="1934868" y="942843"/>
            <a:ext cx="3090041" cy="100760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Pentagono 26"/>
          <p:cNvSpPr/>
          <p:nvPr/>
        </p:nvSpPr>
        <p:spPr>
          <a:xfrm>
            <a:off x="728771" y="939643"/>
            <a:ext cx="1713186" cy="1015200"/>
          </a:xfrm>
          <a:prstGeom prst="homePlate">
            <a:avLst/>
          </a:prstGeom>
          <a:solidFill>
            <a:srgbClr val="FF99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809013" y="1136688"/>
            <a:ext cx="1266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FASE 3:</a:t>
            </a:r>
          </a:p>
          <a:p>
            <a:pPr algn="ctr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VERO ESPERIMENTO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2423198" y="1136688"/>
            <a:ext cx="239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Verifica dell’efficacia dei contenuti virtuali finali di </a:t>
            </a:r>
            <a:r>
              <a:rPr lang="it-IT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psicoeducazione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attraverso una valutazione comparativa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131834" y="1027948"/>
            <a:ext cx="33633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Visione da parte del personale sanitario del prototipo del prodotto e valutazione dei contenuti di realtà virtuale vs. presentazione </a:t>
            </a:r>
            <a:r>
              <a:rPr lang="it-IT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powerpoint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sull’apprendimento di nozioni su ansia e stress, tramite questionari e test.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8923600" y="1136688"/>
            <a:ext cx="259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Livello di apprendimento dei contenuti psicoeducativi e punteggi di ansia prima e dopo la seduta sperimentale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55416" t="58000" r="13750" b="35333"/>
          <a:stretch/>
        </p:blipFill>
        <p:spPr>
          <a:xfrm>
            <a:off x="4404360" y="6266449"/>
            <a:ext cx="3383280" cy="457200"/>
          </a:xfrm>
          <a:prstGeom prst="rect">
            <a:avLst/>
          </a:prstGeom>
          <a:ln>
            <a:noFill/>
          </a:ln>
        </p:spPr>
      </p:pic>
      <p:graphicFrame>
        <p:nvGraphicFramePr>
          <p:cNvPr id="20" name="Gra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202873"/>
              </p:ext>
            </p:extLst>
          </p:nvPr>
        </p:nvGraphicFramePr>
        <p:xfrm>
          <a:off x="728771" y="2144286"/>
          <a:ext cx="3070188" cy="169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a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404991"/>
              </p:ext>
            </p:extLst>
          </p:nvPr>
        </p:nvGraphicFramePr>
        <p:xfrm>
          <a:off x="4387850" y="2102191"/>
          <a:ext cx="3200400" cy="1786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a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443596"/>
              </p:ext>
            </p:extLst>
          </p:nvPr>
        </p:nvGraphicFramePr>
        <p:xfrm>
          <a:off x="8047573" y="2057400"/>
          <a:ext cx="3355610" cy="1786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Gra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159079"/>
              </p:ext>
            </p:extLst>
          </p:nvPr>
        </p:nvGraphicFramePr>
        <p:xfrm>
          <a:off x="809013" y="3888780"/>
          <a:ext cx="2985942" cy="183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Gra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456041"/>
              </p:ext>
            </p:extLst>
          </p:nvPr>
        </p:nvGraphicFramePr>
        <p:xfrm>
          <a:off x="4366113" y="3968158"/>
          <a:ext cx="3261277" cy="18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Grafico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820863"/>
              </p:ext>
            </p:extLst>
          </p:nvPr>
        </p:nvGraphicFramePr>
        <p:xfrm>
          <a:off x="8033302" y="3953849"/>
          <a:ext cx="3252319" cy="189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4" name="Parentesi graffa aperta 33"/>
          <p:cNvSpPr/>
          <p:nvPr/>
        </p:nvSpPr>
        <p:spPr>
          <a:xfrm rot="5400000">
            <a:off x="9691060" y="1982883"/>
            <a:ext cx="180030" cy="1388738"/>
          </a:xfrm>
          <a:prstGeom prst="leftBrace">
            <a:avLst>
              <a:gd name="adj1" fmla="val 8333"/>
              <a:gd name="adj2" fmla="val 495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9648728" y="2302961"/>
            <a:ext cx="28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endParaRPr lang="it-IT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Parentesi graffa aperta 35"/>
          <p:cNvSpPr/>
          <p:nvPr/>
        </p:nvSpPr>
        <p:spPr>
          <a:xfrm rot="5400000">
            <a:off x="2293537" y="3773422"/>
            <a:ext cx="173713" cy="1303129"/>
          </a:xfrm>
          <a:prstGeom prst="leftBrace">
            <a:avLst>
              <a:gd name="adj1" fmla="val 8333"/>
              <a:gd name="adj2" fmla="val 495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2248046" y="4077007"/>
            <a:ext cx="28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endParaRPr lang="it-IT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86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597</Words>
  <Application>Microsoft Office PowerPoint</Application>
  <PresentationFormat>Widescreen</PresentationFormat>
  <Paragraphs>87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 Pallavicini</dc:creator>
  <cp:lastModifiedBy>Orena Eleonora</cp:lastModifiedBy>
  <cp:revision>24</cp:revision>
  <dcterms:created xsi:type="dcterms:W3CDTF">2021-06-02T15:23:55Z</dcterms:created>
  <dcterms:modified xsi:type="dcterms:W3CDTF">2021-10-28T11:34:52Z</dcterms:modified>
</cp:coreProperties>
</file>