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8" r:id="rId5"/>
    <p:sldMasterId id="2147483670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izSjD6ZVBv4uJDDKYeA75vtQcI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3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2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5.xml"/><Relationship Id="rId35" Type="http://customschemas.google.com/relationships/presentationmetadata" Target="metadata"/><Relationship Id="rId12" Type="http://schemas.openxmlformats.org/officeDocument/2006/relationships/slide" Target="slides/slide4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Roboto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2colori.png" id="10" name="Google Shape;1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2233" y="2311003"/>
            <a:ext cx="3250502" cy="52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7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6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8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7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9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0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9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1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2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3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5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- In alto">
  <p:cSld name="Titolo - In alto">
    <p:bg>
      <p:bgPr>
        <a:solidFill>
          <a:srgbClr val="002F8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idx="12" type="sldNum"/>
          </p:nvPr>
        </p:nvSpPr>
        <p:spPr>
          <a:xfrm>
            <a:off x="4480667" y="4905375"/>
            <a:ext cx="1779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">
    <p:bg>
      <p:bgPr>
        <a:solidFill>
          <a:srgbClr val="00308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83434" t="0"/>
          <a:stretch/>
        </p:blipFill>
        <p:spPr>
          <a:xfrm>
            <a:off x="258233" y="-5175"/>
            <a:ext cx="555817" cy="538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-1994731" y="1806094"/>
            <a:ext cx="2334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75" lIns="46775" spcFirstLastPara="1" rIns="46775" wrap="square" tIns="4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" type="subTitle"/>
          </p:nvPr>
        </p:nvSpPr>
        <p:spPr>
          <a:xfrm>
            <a:off x="457200" y="205200"/>
            <a:ext cx="8229000" cy="3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2colori.png" id="16" name="Google Shape;16;p14"/>
          <p:cNvPicPr preferRelativeResize="0"/>
          <p:nvPr/>
        </p:nvPicPr>
        <p:blipFill rotWithShape="1">
          <a:blip r:embed="rId2">
            <a:alphaModFix/>
          </a:blip>
          <a:srcRect b="0" l="0" r="84091" t="0"/>
          <a:stretch/>
        </p:blipFill>
        <p:spPr>
          <a:xfrm>
            <a:off x="266699" y="3291"/>
            <a:ext cx="517076" cy="52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6" name="Google Shape;146;p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7" name="Google Shape;15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2">
    <p:bg>
      <p:bgPr>
        <a:solidFill>
          <a:srgbClr val="002F86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19" name="Google Shape;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000" y="2416677"/>
            <a:ext cx="1932838" cy="31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1" name="Google Shape;161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Google Shape;162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6" name="Google Shape;16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9" name="Google Shape;169;p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0" name="Google Shape;170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bg>
      <p:bgPr>
        <a:solidFill>
          <a:srgbClr val="4F70AC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22" name="Google Shape;22;p31"/>
          <p:cNvPicPr preferRelativeResize="0"/>
          <p:nvPr/>
        </p:nvPicPr>
        <p:blipFill rotWithShape="1">
          <a:blip r:embed="rId2">
            <a:alphaModFix/>
          </a:blip>
          <a:srcRect b="0" l="0" r="83434" t="0"/>
          <a:stretch/>
        </p:blipFill>
        <p:spPr>
          <a:xfrm>
            <a:off x="258233" y="-5175"/>
            <a:ext cx="555817" cy="5382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-1994731" y="1806094"/>
            <a:ext cx="2334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75" lIns="46775" spcFirstLastPara="1" rIns="46775" wrap="square" tIns="4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2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5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4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6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5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1">
            <a:alphaModFix/>
          </a:blip>
          <a:srcRect b="0" l="0" r="84091" t="0"/>
          <a:stretch/>
        </p:blipFill>
        <p:spPr>
          <a:xfrm>
            <a:off x="266760" y="3240"/>
            <a:ext cx="516239" cy="52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/>
        </p:nvSpPr>
        <p:spPr>
          <a:xfrm>
            <a:off x="904400" y="4395449"/>
            <a:ext cx="73353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000"/>
              <a:buFont typeface="Montserrat Medium"/>
              <a:buNone/>
            </a:pPr>
            <a:r>
              <a:rPr b="1" i="0" lang="it" sz="1000" u="none" cap="none" strike="noStrike">
                <a:solidFill>
                  <a:srgbClr val="A7A7A7"/>
                </a:solidFill>
                <a:latin typeface="Montserrat"/>
                <a:ea typeface="Montserrat"/>
                <a:cs typeface="Montserrat"/>
                <a:sym typeface="Montserrat"/>
              </a:rPr>
              <a:t>Ufficio Modelli di Impatto e VSA</a:t>
            </a:r>
            <a:endParaRPr b="0" i="0" sz="1000" u="none" cap="none" strike="noStrike">
              <a:solidFill>
                <a:srgbClr val="A7A7A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2450008" y="558625"/>
            <a:ext cx="41550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86"/>
              </a:buClr>
              <a:buSzPts val="2100"/>
              <a:buFont typeface="Montserrat Medium"/>
              <a:buNone/>
            </a:pPr>
            <a:r>
              <a:rPr b="0" i="0" lang="it" sz="2000" u="none" cap="none" strike="noStrike">
                <a:solidFill>
                  <a:srgbClr val="002F8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4507400" y="1473025"/>
            <a:ext cx="40626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86"/>
              </a:buClr>
              <a:buSzPts val="2100"/>
              <a:buFont typeface="Montserrat Medium"/>
              <a:buNone/>
            </a:pPr>
            <a:r>
              <a:rPr b="1" i="0" lang="it" sz="2400" u="none" cap="none" strike="noStrike">
                <a:solidFill>
                  <a:srgbClr val="002F86"/>
                </a:solidFill>
                <a:latin typeface="Montserrat"/>
                <a:ea typeface="Montserrat"/>
                <a:cs typeface="Montserrat"/>
                <a:sym typeface="Montserrat"/>
              </a:rPr>
              <a:t>IL CREDITO A IMPATTO IN BANCA ETICA</a:t>
            </a:r>
            <a:endParaRPr b="1" i="0" sz="2400" u="none" cap="none" strike="noStrike">
              <a:solidFill>
                <a:srgbClr val="002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86"/>
              </a:buClr>
              <a:buSzPts val="2100"/>
              <a:buFont typeface="Montserrat Medium"/>
              <a:buNone/>
            </a:pPr>
            <a:r>
              <a:t/>
            </a:r>
            <a:endParaRPr b="1" i="0" sz="2400" u="none" cap="none" strike="noStrike">
              <a:solidFill>
                <a:srgbClr val="002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86"/>
              </a:buClr>
              <a:buSzPts val="2400"/>
              <a:buFont typeface="Montserrat"/>
              <a:buAutoNum type="arabicPeriod"/>
            </a:pPr>
            <a:r>
              <a:rPr b="1" i="0" lang="it" sz="2400" u="none" cap="none" strike="noStrike">
                <a:solidFill>
                  <a:srgbClr val="002F86"/>
                </a:solidFill>
                <a:latin typeface="Montserrat"/>
                <a:ea typeface="Montserrat"/>
                <a:cs typeface="Montserrat"/>
                <a:sym typeface="Montserrat"/>
              </a:rPr>
              <a:t>Chi siamo, dove siamo, cosa facciamo e con chi lavoriamo</a:t>
            </a:r>
            <a:br>
              <a:rPr b="1" i="0" lang="it" sz="2400" u="none" cap="none" strike="noStrike">
                <a:solidFill>
                  <a:srgbClr val="002F8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087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/>
          <p:nvPr/>
        </p:nvSpPr>
        <p:spPr>
          <a:xfrm>
            <a:off x="3577904" y="4755073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www.bancaetica.it</a:t>
            </a:r>
            <a:endParaRPr b="0" i="0" sz="8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/>
          <p:nvPr/>
        </p:nvSpPr>
        <p:spPr>
          <a:xfrm>
            <a:off x="441375" y="1428900"/>
            <a:ext cx="8124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20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Presentazione dell’Ufficio</a:t>
            </a:r>
            <a:endParaRPr b="0" i="0" sz="2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2873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262466" y="4743274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Banca Popolare 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/>
          <p:nvPr/>
        </p:nvSpPr>
        <p:spPr>
          <a:xfrm>
            <a:off x="262466" y="4743274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rgbClr val="00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Banca Popolare 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828800"/>
            <a:ext cx="7264500" cy="13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/>
          <p:nvPr/>
        </p:nvSpPr>
        <p:spPr>
          <a:xfrm>
            <a:off x="318275" y="105500"/>
            <a:ext cx="4220400" cy="11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Credito &amp; Impatto:</a:t>
            </a:r>
            <a:endParaRPr b="1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dove siamo in Banca Etica e con chi lavoriamo?</a:t>
            </a:r>
            <a:endParaRPr b="1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3">
            <a:alphaModFix/>
          </a:blip>
          <a:srcRect b="0" l="73901" r="0" t="27808"/>
          <a:stretch/>
        </p:blipFill>
        <p:spPr>
          <a:xfrm>
            <a:off x="5778650" y="219300"/>
            <a:ext cx="2447000" cy="48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00" y="1567450"/>
            <a:ext cx="4142275" cy="28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/>
          <p:nvPr/>
        </p:nvSpPr>
        <p:spPr>
          <a:xfrm>
            <a:off x="5038550" y="3248050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5804075" y="30675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 flipH="1">
            <a:off x="8225650" y="186567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6984925" y="17315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 flipH="1">
            <a:off x="8263750" y="380292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6984925" y="30269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 flipH="1">
            <a:off x="8225650" y="323727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5841925" y="24935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5841925" y="18839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5841925" y="12743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 flipH="1" rot="10800000">
            <a:off x="4998875" y="140847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984925" y="36365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6984925" y="4246175"/>
            <a:ext cx="1084500" cy="5889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 flipH="1">
            <a:off x="8263750" y="441252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 flipH="1" rot="10800000">
            <a:off x="4998875" y="209427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 flipH="1" rot="10800000">
            <a:off x="4998875" y="2703875"/>
            <a:ext cx="663900" cy="16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320" y="4235040"/>
            <a:ext cx="1171800" cy="80891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/>
          <p:nvPr/>
        </p:nvSpPr>
        <p:spPr>
          <a:xfrm>
            <a:off x="1047350" y="504000"/>
            <a:ext cx="74415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Chi siamo, da dove veniamo, dove vogliamo andare: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l’Ufficio Modelli di Impatto e VSA in Italia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047350" y="1831500"/>
            <a:ext cx="3281700" cy="2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Tommaso Rondinella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340 3267933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trondinella@bancaetica.com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5136000" y="1831500"/>
            <a:ext cx="3281700" cy="2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Lorenzo Vinci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392 9046685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lvinci@bancaetica.com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2388700" y="4371800"/>
            <a:ext cx="43665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impattovsa@bancaetica.com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8457" y="4433952"/>
            <a:ext cx="883667" cy="6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/>
          <p:nvPr/>
        </p:nvSpPr>
        <p:spPr>
          <a:xfrm>
            <a:off x="1047350" y="504000"/>
            <a:ext cx="74415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Chi siamo, da dove veniamo, dove vogliamo andare: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… e la Spagna?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361550" y="1526700"/>
            <a:ext cx="3281700" cy="2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Dipartimento SPAGNA</a:t>
            </a:r>
            <a:endParaRPr b="1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it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Departamento de ESPAÑA</a:t>
            </a:r>
            <a:endParaRPr b="1" i="1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AREA SVILUPPO E STRATEGIE</a:t>
            </a:r>
            <a:endParaRPr b="1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ÁREA DE DESARROLLO Y ESTRATEGIAS</a:t>
            </a:r>
            <a:endParaRPr b="1" i="1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5136000" y="1374300"/>
            <a:ext cx="32817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Celoni Alessandro Responsabile Padova c/o Sede Centrale - Bilbao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2541100" y="4433950"/>
            <a:ext cx="43665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llopez@fiarebancaetica.coop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3331425" y="2517300"/>
            <a:ext cx="52386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Juan </a:t>
            </a: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Garibi Soga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Área Strategie e Sviluppo -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Bilbao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Laura Lopez Quintana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Responsable cultural </a:t>
            </a:r>
            <a:r>
              <a:rPr b="1" lang="it" sz="1800">
                <a:solidFill>
                  <a:srgbClr val="FF0000"/>
                </a:solidFill>
              </a:rPr>
              <a:t> - Spagna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320" y="4235040"/>
            <a:ext cx="1171800" cy="808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/>
          <p:nvPr/>
        </p:nvSpPr>
        <p:spPr>
          <a:xfrm>
            <a:off x="2341440" y="275400"/>
            <a:ext cx="4461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Attività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688680" y="1134000"/>
            <a:ext cx="77664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b="0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elaborazione </a:t>
            </a:r>
            <a:r>
              <a:rPr b="1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modelli di valutazione Socio Ambientale e di Impatto</a:t>
            </a:r>
            <a:r>
              <a:rPr b="0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da utilizzare per la banca e per gli affidamenti dalla stessa concessi;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b="0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integrazione dei modelli di valutazione di natura economica e finanziaria e dei modelli di </a:t>
            </a:r>
            <a:r>
              <a:rPr b="1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valutazione ESG</a:t>
            </a:r>
            <a:r>
              <a:rPr b="0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b="0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responsabilità sul </a:t>
            </a:r>
            <a:r>
              <a:rPr b="1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set informativo dell’impatto sociale</a:t>
            </a:r>
            <a:r>
              <a:rPr b="0" i="0" lang="it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complessivo della banca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/>
          <p:nvPr/>
        </p:nvSpPr>
        <p:spPr>
          <a:xfrm>
            <a:off x="2341440" y="199200"/>
            <a:ext cx="4461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Nel concreto ci occupiamo di: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536275" y="709250"/>
            <a:ext cx="81471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27432" rtl="0" algn="l">
              <a:lnSpc>
                <a:spcPct val="115000"/>
              </a:lnSpc>
              <a:spcBef>
                <a:spcPts val="192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presidiare il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processo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 valutazione di impatto;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revisionare e aggiornare il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questionario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 valutazione di impatto;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gestire le modifiche tecniche alla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piattaforma del credito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aggiornare il modello per le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analisi ESG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e svolgere le analisi stesse;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gestione del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Freshdesk Crediti/VSA</a:t>
            </a:r>
            <a:endParaRPr b="1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produrre una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reportistica mensile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contribuire alla produzione e redazione di un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report d’impatto annuale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costruire un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Impact Appetite Framework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svolgere attività di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formazione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relativamente alla valutazione di impatto;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armonizzare la valutazione d’impatto tra Italia e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Spagna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gestire le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relazioni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 istituzioni nazionali e internazionali;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2743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svolgere servizio di consulenza per la rete in caso di dubbi riguardanti la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finanziabilità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 alcuni clienti e settori dal punto di vista dell’impatto.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0320" y="4235040"/>
            <a:ext cx="1171800" cy="80891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/>
        </p:nvSpPr>
        <p:spPr>
          <a:xfrm>
            <a:off x="186400" y="536100"/>
            <a:ext cx="8713200" cy="3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Per: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indent="-342900" lvl="0" marL="45720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richieste di consulenza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 pareri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sull’interpretazione dei criteri di valutazione;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la soluzione di </a:t>
            </a:r>
            <a:r>
              <a:rPr b="1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problemi con la Piattaforma del Credito </a:t>
            </a:r>
            <a:endParaRPr b="1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</a:endParaRPr>
          </a:p>
          <a:p>
            <a:pPr indent="0" lvl="0" marL="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222222"/>
                </a:solidFill>
              </a:rPr>
              <a:t>NOTE:</a:t>
            </a:r>
            <a:endParaRPr b="1" sz="1800">
              <a:solidFill>
                <a:srgbClr val="222222"/>
              </a:solidFill>
            </a:endParaRPr>
          </a:p>
          <a:p>
            <a:pPr indent="0" lvl="0" marL="0" marR="41452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222222"/>
                </a:solidFill>
              </a:rPr>
              <a:t>. Per gli operatori di banca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chiediamo di aprire un ticket su </a:t>
            </a:r>
            <a:r>
              <a:rPr b="1" i="0" lang="it" sz="1800" u="sng" cap="none" strike="noStrike">
                <a:solidFill>
                  <a:srgbClr val="00386B"/>
                </a:solidFill>
                <a:latin typeface="Arial"/>
                <a:ea typeface="Arial"/>
                <a:cs typeface="Arial"/>
                <a:sym typeface="Arial"/>
              </a:rPr>
              <a:t>Freshdesk Crediti/VSA</a:t>
            </a:r>
            <a:r>
              <a:rPr b="0" i="0" lang="it" sz="1800" u="none" cap="none" strike="noStrike">
                <a:solidFill>
                  <a:srgbClr val="0038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38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1452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00386B"/>
                </a:solidFill>
              </a:rPr>
              <a:t>.Per le persone volontarie valutatrici </a:t>
            </a:r>
            <a:r>
              <a:rPr lang="it" sz="1800">
                <a:solidFill>
                  <a:srgbClr val="00386B"/>
                </a:solidFill>
              </a:rPr>
              <a:t>chiediamo</a:t>
            </a:r>
            <a:r>
              <a:rPr lang="it" sz="1800">
                <a:solidFill>
                  <a:srgbClr val="00386B"/>
                </a:solidFill>
              </a:rPr>
              <a:t> </a:t>
            </a:r>
            <a:r>
              <a:rPr lang="it" sz="1800">
                <a:solidFill>
                  <a:srgbClr val="00386B"/>
                </a:solidFill>
              </a:rPr>
              <a:t>invece</a:t>
            </a:r>
            <a:r>
              <a:rPr lang="it" sz="1800">
                <a:solidFill>
                  <a:srgbClr val="00386B"/>
                </a:solidFill>
              </a:rPr>
              <a:t> i fare riferimento alle/ai RCA (</a:t>
            </a:r>
            <a:r>
              <a:rPr lang="it" sz="1800">
                <a:solidFill>
                  <a:srgbClr val="00386B"/>
                </a:solidFill>
              </a:rPr>
              <a:t>Responsabili</a:t>
            </a:r>
            <a:r>
              <a:rPr lang="it" sz="1800">
                <a:solidFill>
                  <a:srgbClr val="00386B"/>
                </a:solidFill>
              </a:rPr>
              <a:t> </a:t>
            </a:r>
            <a:r>
              <a:rPr lang="it" sz="1800">
                <a:solidFill>
                  <a:srgbClr val="00386B"/>
                </a:solidFill>
              </a:rPr>
              <a:t>Culturali</a:t>
            </a:r>
            <a:r>
              <a:rPr lang="it" sz="1800">
                <a:solidFill>
                  <a:srgbClr val="00386B"/>
                </a:solidFill>
              </a:rPr>
              <a:t> di Area)</a:t>
            </a:r>
            <a:endParaRPr sz="1800">
              <a:solidFill>
                <a:srgbClr val="00386B"/>
              </a:solidFill>
            </a:endParaRPr>
          </a:p>
          <a:p>
            <a:pPr indent="0" lvl="0" marL="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145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222222"/>
                </a:solidFill>
              </a:rPr>
              <a:t>I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 generale è comun</a:t>
            </a:r>
            <a:r>
              <a:rPr lang="it" sz="1800">
                <a:solidFill>
                  <a:srgbClr val="222222"/>
                </a:solidFill>
              </a:rPr>
              <a:t>que </a:t>
            </a:r>
            <a:r>
              <a:rPr b="0" i="0" lang="it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sempre disponibile l’indirizzo mail dell’ufficio </a:t>
            </a:r>
            <a:r>
              <a:rPr b="1" i="0" lang="it" sz="1800" u="none" cap="none" strike="noStrike">
                <a:solidFill>
                  <a:srgbClr val="00386B"/>
                </a:solidFill>
                <a:latin typeface="Arial"/>
                <a:ea typeface="Arial"/>
                <a:cs typeface="Arial"/>
                <a:sym typeface="Arial"/>
              </a:rPr>
              <a:t>impattovsa@bancaetica.com</a:t>
            </a:r>
            <a:endParaRPr b="1" i="0" sz="1800" u="none" cap="none" strike="noStrike">
              <a:solidFill>
                <a:srgbClr val="0038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14528" rtl="0" algn="ctr">
              <a:lnSpc>
                <a:spcPct val="115000"/>
              </a:lnSpc>
              <a:spcBef>
                <a:spcPts val="141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