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5"/>
    <p:sldMasterId id="2147483668" r:id="rId6"/>
    <p:sldMasterId id="214748368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Lst>
  <p:sldSz cy="5143500" cx="9144000"/>
  <p:notesSz cx="6858000" cy="9144000"/>
  <p:embeddedFontLst>
    <p:embeddedFont>
      <p:font typeface="Roboto"/>
      <p:regular r:id="rId22"/>
      <p:bold r:id="rId23"/>
      <p:italic r:id="rId24"/>
      <p:boldItalic r:id="rId25"/>
    </p:embeddedFont>
    <p:embeddedFont>
      <p:font typeface="Montserrat"/>
      <p:regular r:id="rId26"/>
      <p:bold r:id="rId27"/>
      <p:italic r:id="rId28"/>
      <p:boldItalic r:id="rId29"/>
    </p:embeddedFont>
    <p:embeddedFont>
      <p:font typeface="Montserrat Medium"/>
      <p:regular r:id="rId30"/>
      <p:bold r:id="rId31"/>
      <p:italic r:id="rId32"/>
      <p:boldItalic r:id="rId33"/>
    </p:embeddedFont>
    <p:embeddedFont>
      <p:font typeface="Helvetica Neue Light"/>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8" roundtripDataSignature="AMtx7mg3ZYE6/VslU0vZrLB1vdInerC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52C3FAE-802D-444A-A304-86FA8D048FA4}">
  <a:tblStyle styleId="{852C3FAE-802D-444A-A304-86FA8D048FA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font" Target="fonts/Roboto-regular.fntdata"/><Relationship Id="rId21" Type="http://schemas.openxmlformats.org/officeDocument/2006/relationships/slide" Target="slides/slide13.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Montserrat-regular.fntdata"/><Relationship Id="rId25" Type="http://schemas.openxmlformats.org/officeDocument/2006/relationships/font" Target="fonts/Roboto-boldItalic.fntdata"/><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ontserrat-boldItalic.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MontserratMedium-bold.fntdata"/><Relationship Id="rId30" Type="http://schemas.openxmlformats.org/officeDocument/2006/relationships/font" Target="fonts/MontserratMedium-regular.fntdata"/><Relationship Id="rId11" Type="http://schemas.openxmlformats.org/officeDocument/2006/relationships/slide" Target="slides/slide3.xml"/><Relationship Id="rId33" Type="http://schemas.openxmlformats.org/officeDocument/2006/relationships/font" Target="fonts/MontserratMedium-boldItalic.fntdata"/><Relationship Id="rId10" Type="http://schemas.openxmlformats.org/officeDocument/2006/relationships/slide" Target="slides/slide2.xml"/><Relationship Id="rId32" Type="http://schemas.openxmlformats.org/officeDocument/2006/relationships/font" Target="fonts/MontserratMedium-italic.fntdata"/><Relationship Id="rId13" Type="http://schemas.openxmlformats.org/officeDocument/2006/relationships/slide" Target="slides/slide5.xml"/><Relationship Id="rId35" Type="http://schemas.openxmlformats.org/officeDocument/2006/relationships/font" Target="fonts/HelveticaNeueLight-bold.fntdata"/><Relationship Id="rId12" Type="http://schemas.openxmlformats.org/officeDocument/2006/relationships/slide" Target="slides/slide4.xml"/><Relationship Id="rId34" Type="http://schemas.openxmlformats.org/officeDocument/2006/relationships/font" Target="fonts/HelveticaNeueLight-regular.fntdata"/><Relationship Id="rId15" Type="http://schemas.openxmlformats.org/officeDocument/2006/relationships/slide" Target="slides/slide7.xml"/><Relationship Id="rId37" Type="http://schemas.openxmlformats.org/officeDocument/2006/relationships/font" Target="fonts/HelveticaNeueLight-boldItalic.fntdata"/><Relationship Id="rId14" Type="http://schemas.openxmlformats.org/officeDocument/2006/relationships/slide" Target="slides/slide6.xml"/><Relationship Id="rId36" Type="http://schemas.openxmlformats.org/officeDocument/2006/relationships/font" Target="fonts/HelveticaNeueLight-italic.fntdata"/><Relationship Id="rId17" Type="http://schemas.openxmlformats.org/officeDocument/2006/relationships/slide" Target="slides/slide9.xml"/><Relationship Id="rId16" Type="http://schemas.openxmlformats.org/officeDocument/2006/relationships/slide" Target="slides/slide8.xml"/><Relationship Id="rId38" Type="http://customschemas.google.com/relationships/presentationmetadata" Target="meta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400"/>
              <a:buNone/>
            </a:pPr>
            <a:r>
              <a:t/>
            </a:r>
            <a:endParaRPr/>
          </a:p>
        </p:txBody>
      </p:sp>
      <p:sp>
        <p:nvSpPr>
          <p:cNvPr id="190" name="Google Shape;19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1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0" name="Google Shape;27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p1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1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p1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6" name="Google Shape;30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1" name="Google Shape;23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 name="Google Shape;24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2" name="Google Shape;26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type="tx">
  <p:cSld name="TITLE_AND_BODY">
    <p:spTree>
      <p:nvGrpSpPr>
        <p:cNvPr id="9" name="Shape 9"/>
        <p:cNvGrpSpPr/>
        <p:nvPr/>
      </p:nvGrpSpPr>
      <p:grpSpPr>
        <a:xfrm>
          <a:off x="0" y="0"/>
          <a:ext cx="0" cy="0"/>
          <a:chOff x="0" y="0"/>
          <a:chExt cx="0" cy="0"/>
        </a:xfrm>
      </p:grpSpPr>
      <p:pic>
        <p:nvPicPr>
          <p:cNvPr descr="Logo-BE-RGB-2colori.png" id="10" name="Google Shape;10;p15"/>
          <p:cNvPicPr preferRelativeResize="0"/>
          <p:nvPr/>
        </p:nvPicPr>
        <p:blipFill rotWithShape="1">
          <a:blip r:embed="rId2">
            <a:alphaModFix/>
          </a:blip>
          <a:srcRect b="0" l="0" r="0" t="0"/>
          <a:stretch/>
        </p:blipFill>
        <p:spPr>
          <a:xfrm>
            <a:off x="512233" y="2311003"/>
            <a:ext cx="3250502" cy="521370"/>
          </a:xfrm>
          <a:prstGeom prst="rect">
            <a:avLst/>
          </a:prstGeom>
          <a:noFill/>
          <a:ln>
            <a:noFill/>
          </a:ln>
        </p:spPr>
      </p:pic>
      <p:sp>
        <p:nvSpPr>
          <p:cNvPr id="11" name="Google Shape;11;p15"/>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7">
    <p:spTree>
      <p:nvGrpSpPr>
        <p:cNvPr id="38" name="Shape 38"/>
        <p:cNvGrpSpPr/>
        <p:nvPr/>
      </p:nvGrpSpPr>
      <p:grpSpPr>
        <a:xfrm>
          <a:off x="0" y="0"/>
          <a:ext cx="0" cy="0"/>
          <a:chOff x="0" y="0"/>
          <a:chExt cx="0" cy="0"/>
        </a:xfrm>
      </p:grpSpPr>
      <p:sp>
        <p:nvSpPr>
          <p:cNvPr id="39" name="Google Shape;39;p44"/>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40" name="Google Shape;40;p44"/>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41" name="Google Shape;41;p44"/>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8">
    <p:spTree>
      <p:nvGrpSpPr>
        <p:cNvPr id="42" name="Shape 42"/>
        <p:cNvGrpSpPr/>
        <p:nvPr/>
      </p:nvGrpSpPr>
      <p:grpSpPr>
        <a:xfrm>
          <a:off x="0" y="0"/>
          <a:ext cx="0" cy="0"/>
          <a:chOff x="0" y="0"/>
          <a:chExt cx="0" cy="0"/>
        </a:xfrm>
      </p:grpSpPr>
      <p:sp>
        <p:nvSpPr>
          <p:cNvPr id="43" name="Google Shape;43;p45"/>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44" name="Google Shape;44;p45"/>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45" name="Google Shape;45;p45"/>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9">
    <p:spTree>
      <p:nvGrpSpPr>
        <p:cNvPr id="46" name="Shape 46"/>
        <p:cNvGrpSpPr/>
        <p:nvPr/>
      </p:nvGrpSpPr>
      <p:grpSpPr>
        <a:xfrm>
          <a:off x="0" y="0"/>
          <a:ext cx="0" cy="0"/>
          <a:chOff x="0" y="0"/>
          <a:chExt cx="0" cy="0"/>
        </a:xfrm>
      </p:grpSpPr>
      <p:sp>
        <p:nvSpPr>
          <p:cNvPr id="47" name="Google Shape;47;p46"/>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48" name="Google Shape;48;p46"/>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49" name="Google Shape;49;p46"/>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10">
    <p:spTree>
      <p:nvGrpSpPr>
        <p:cNvPr id="50" name="Shape 50"/>
        <p:cNvGrpSpPr/>
        <p:nvPr/>
      </p:nvGrpSpPr>
      <p:grpSpPr>
        <a:xfrm>
          <a:off x="0" y="0"/>
          <a:ext cx="0" cy="0"/>
          <a:chOff x="0" y="0"/>
          <a:chExt cx="0" cy="0"/>
        </a:xfrm>
      </p:grpSpPr>
      <p:sp>
        <p:nvSpPr>
          <p:cNvPr id="51" name="Google Shape;51;p47"/>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52" name="Google Shape;52;p47"/>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53" name="Google Shape;53;p47"/>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11">
    <p:spTree>
      <p:nvGrpSpPr>
        <p:cNvPr id="54" name="Shape 54"/>
        <p:cNvGrpSpPr/>
        <p:nvPr/>
      </p:nvGrpSpPr>
      <p:grpSpPr>
        <a:xfrm>
          <a:off x="0" y="0"/>
          <a:ext cx="0" cy="0"/>
          <a:chOff x="0" y="0"/>
          <a:chExt cx="0" cy="0"/>
        </a:xfrm>
      </p:grpSpPr>
      <p:sp>
        <p:nvSpPr>
          <p:cNvPr id="55" name="Google Shape;55;p48"/>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12">
    <p:spTree>
      <p:nvGrpSpPr>
        <p:cNvPr id="56" name="Shape 56"/>
        <p:cNvGrpSpPr/>
        <p:nvPr/>
      </p:nvGrpSpPr>
      <p:grpSpPr>
        <a:xfrm>
          <a:off x="0" y="0"/>
          <a:ext cx="0" cy="0"/>
          <a:chOff x="0" y="0"/>
          <a:chExt cx="0" cy="0"/>
        </a:xfrm>
      </p:grpSpPr>
      <p:sp>
        <p:nvSpPr>
          <p:cNvPr id="57" name="Google Shape;57;p49"/>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58" name="Google Shape;58;p49"/>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59" name="Google Shape;59;p49"/>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13">
    <p:spTree>
      <p:nvGrpSpPr>
        <p:cNvPr id="60" name="Shape 60"/>
        <p:cNvGrpSpPr/>
        <p:nvPr/>
      </p:nvGrpSpPr>
      <p:grpSpPr>
        <a:xfrm>
          <a:off x="0" y="0"/>
          <a:ext cx="0" cy="0"/>
          <a:chOff x="0" y="0"/>
          <a:chExt cx="0" cy="0"/>
        </a:xfrm>
      </p:grpSpPr>
      <p:sp>
        <p:nvSpPr>
          <p:cNvPr id="61" name="Google Shape;61;p50"/>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62" name="Google Shape;62;p50"/>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63" name="Google Shape;63;p50"/>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14">
    <p:spTree>
      <p:nvGrpSpPr>
        <p:cNvPr id="64" name="Shape 64"/>
        <p:cNvGrpSpPr/>
        <p:nvPr/>
      </p:nvGrpSpPr>
      <p:grpSpPr>
        <a:xfrm>
          <a:off x="0" y="0"/>
          <a:ext cx="0" cy="0"/>
          <a:chOff x="0" y="0"/>
          <a:chExt cx="0" cy="0"/>
        </a:xfrm>
      </p:grpSpPr>
      <p:sp>
        <p:nvSpPr>
          <p:cNvPr id="65" name="Google Shape;65;p51"/>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66" name="Google Shape;66;p51"/>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67" name="Google Shape;67;p51"/>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15">
    <p:spTree>
      <p:nvGrpSpPr>
        <p:cNvPr id="68" name="Shape 68"/>
        <p:cNvGrpSpPr/>
        <p:nvPr/>
      </p:nvGrpSpPr>
      <p:grpSpPr>
        <a:xfrm>
          <a:off x="0" y="0"/>
          <a:ext cx="0" cy="0"/>
          <a:chOff x="0" y="0"/>
          <a:chExt cx="0" cy="0"/>
        </a:xfrm>
      </p:grpSpPr>
      <p:sp>
        <p:nvSpPr>
          <p:cNvPr id="69" name="Google Shape;69;p52"/>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70" name="Google Shape;70;p52"/>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71" name="Google Shape;71;p52"/>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olo - In alto">
  <p:cSld name="Titolo - In alto">
    <p:bg>
      <p:bgPr>
        <a:solidFill>
          <a:srgbClr val="002F86"/>
        </a:solidFill>
      </p:bgPr>
    </p:bg>
    <p:spTree>
      <p:nvGrpSpPr>
        <p:cNvPr id="72" name="Shape 72"/>
        <p:cNvGrpSpPr/>
        <p:nvPr/>
      </p:nvGrpSpPr>
      <p:grpSpPr>
        <a:xfrm>
          <a:off x="0" y="0"/>
          <a:ext cx="0" cy="0"/>
          <a:chOff x="0" y="0"/>
          <a:chExt cx="0" cy="0"/>
        </a:xfrm>
      </p:grpSpPr>
      <p:sp>
        <p:nvSpPr>
          <p:cNvPr id="73" name="Google Shape;73;p53"/>
          <p:cNvSpPr txBox="1"/>
          <p:nvPr>
            <p:ph idx="12" type="sldNum"/>
          </p:nvPr>
        </p:nvSpPr>
        <p:spPr>
          <a:xfrm>
            <a:off x="4480667" y="4905375"/>
            <a:ext cx="177900" cy="177900"/>
          </a:xfrm>
          <a:prstGeom prst="rect">
            <a:avLst/>
          </a:prstGeom>
          <a:noFill/>
          <a:ln>
            <a:noFill/>
          </a:ln>
        </p:spPr>
        <p:txBody>
          <a:bodyPr anchorCtr="0" anchor="t" bIns="19050" lIns="19050" spcFirstLastPara="1" rIns="19050" wrap="square" tIns="19050">
            <a:noAutofit/>
          </a:bodyPr>
          <a:lstStyle>
            <a:lvl1pPr indent="0" lvl="0"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p:bg>
      <p:bgPr>
        <a:solidFill>
          <a:srgbClr val="003087"/>
        </a:solidFill>
      </p:bgPr>
    </p:bg>
    <p:spTree>
      <p:nvGrpSpPr>
        <p:cNvPr id="12" name="Shape 12"/>
        <p:cNvGrpSpPr/>
        <p:nvPr/>
      </p:nvGrpSpPr>
      <p:grpSpPr>
        <a:xfrm>
          <a:off x="0" y="0"/>
          <a:ext cx="0" cy="0"/>
          <a:chOff x="0" y="0"/>
          <a:chExt cx="0" cy="0"/>
        </a:xfrm>
      </p:grpSpPr>
      <p:pic>
        <p:nvPicPr>
          <p:cNvPr descr="Logo-BE-RGB-White.png" id="13" name="Google Shape;13;p36"/>
          <p:cNvPicPr preferRelativeResize="0"/>
          <p:nvPr/>
        </p:nvPicPr>
        <p:blipFill rotWithShape="1">
          <a:blip r:embed="rId2">
            <a:alphaModFix/>
          </a:blip>
          <a:srcRect b="0" l="0" r="83434" t="0"/>
          <a:stretch/>
        </p:blipFill>
        <p:spPr>
          <a:xfrm>
            <a:off x="258233" y="-5175"/>
            <a:ext cx="555817" cy="538217"/>
          </a:xfrm>
          <a:prstGeom prst="rect">
            <a:avLst/>
          </a:prstGeom>
          <a:noFill/>
          <a:ln>
            <a:noFill/>
          </a:ln>
        </p:spPr>
      </p:pic>
      <p:sp>
        <p:nvSpPr>
          <p:cNvPr id="14" name="Google Shape;14;p36"/>
          <p:cNvSpPr txBox="1"/>
          <p:nvPr>
            <p:ph idx="12" type="sldNum"/>
          </p:nvPr>
        </p:nvSpPr>
        <p:spPr>
          <a:xfrm>
            <a:off x="-1994731" y="1806094"/>
            <a:ext cx="233400" cy="216900"/>
          </a:xfrm>
          <a:prstGeom prst="rect">
            <a:avLst/>
          </a:prstGeom>
          <a:noFill/>
          <a:ln>
            <a:noFill/>
          </a:ln>
        </p:spPr>
        <p:txBody>
          <a:bodyPr anchorCtr="0" anchor="ctr" bIns="46775" lIns="46775" spcFirstLastPara="1" rIns="46775" wrap="square" tIns="46775">
            <a:noAutofit/>
          </a:bodyPr>
          <a:lstStyle>
            <a:lvl1pPr indent="0" lvl="0"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1pPr>
            <a:lvl2pPr indent="0" lvl="1"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2pPr>
            <a:lvl3pPr indent="0" lvl="2"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3pPr>
            <a:lvl4pPr indent="0" lvl="3"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4pPr>
            <a:lvl5pPr indent="0" lvl="4"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5pPr>
            <a:lvl6pPr indent="0" lvl="5"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6pPr>
            <a:lvl7pPr indent="0" lvl="6"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7pPr>
            <a:lvl8pPr indent="0" lvl="7"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8pPr>
            <a:lvl9pPr indent="0" lvl="8"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p:bg>
      <p:bgPr>
        <a:solidFill>
          <a:srgbClr val="003087"/>
        </a:solidFill>
      </p:bgPr>
    </p:bg>
    <p:spTree>
      <p:nvGrpSpPr>
        <p:cNvPr id="78" name="Shape 78"/>
        <p:cNvGrpSpPr/>
        <p:nvPr/>
      </p:nvGrpSpPr>
      <p:grpSpPr>
        <a:xfrm>
          <a:off x="0" y="0"/>
          <a:ext cx="0" cy="0"/>
          <a:chOff x="0" y="0"/>
          <a:chExt cx="0" cy="0"/>
        </a:xfrm>
      </p:grpSpPr>
      <p:pic>
        <p:nvPicPr>
          <p:cNvPr descr="Logo-BE-RGB-White.png" id="79" name="Google Shape;79;p17"/>
          <p:cNvPicPr preferRelativeResize="0"/>
          <p:nvPr/>
        </p:nvPicPr>
        <p:blipFill rotWithShape="1">
          <a:blip r:embed="rId2">
            <a:alphaModFix/>
          </a:blip>
          <a:srcRect b="0" l="0" r="83434" t="0"/>
          <a:stretch/>
        </p:blipFill>
        <p:spPr>
          <a:xfrm>
            <a:off x="258233" y="-5175"/>
            <a:ext cx="555817" cy="538217"/>
          </a:xfrm>
          <a:prstGeom prst="rect">
            <a:avLst/>
          </a:prstGeom>
          <a:noFill/>
          <a:ln>
            <a:noFill/>
          </a:ln>
        </p:spPr>
      </p:pic>
      <p:sp>
        <p:nvSpPr>
          <p:cNvPr id="80" name="Google Shape;80;p17"/>
          <p:cNvSpPr txBox="1"/>
          <p:nvPr>
            <p:ph idx="12" type="sldNum"/>
          </p:nvPr>
        </p:nvSpPr>
        <p:spPr>
          <a:xfrm>
            <a:off x="-1994731" y="1806094"/>
            <a:ext cx="233400" cy="216900"/>
          </a:xfrm>
          <a:prstGeom prst="rect">
            <a:avLst/>
          </a:prstGeom>
          <a:noFill/>
          <a:ln>
            <a:noFill/>
          </a:ln>
        </p:spPr>
        <p:txBody>
          <a:bodyPr anchorCtr="0" anchor="ctr" bIns="46775" lIns="46775" spcFirstLastPara="1" rIns="46775" wrap="square" tIns="46775">
            <a:noAutofit/>
          </a:bodyPr>
          <a:lstStyle>
            <a:lvl1pPr indent="0" lvl="0"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1pPr>
            <a:lvl2pPr indent="0" lvl="1"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2pPr>
            <a:lvl3pPr indent="0" lvl="2"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3pPr>
            <a:lvl4pPr indent="0" lvl="3"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4pPr>
            <a:lvl5pPr indent="0" lvl="4"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5pPr>
            <a:lvl6pPr indent="0" lvl="5"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6pPr>
            <a:lvl7pPr indent="0" lvl="6"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7pPr>
            <a:lvl8pPr indent="0" lvl="7"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8pPr>
            <a:lvl9pPr indent="0" lvl="8"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type="title">
  <p:cSld name="TITLE">
    <p:spTree>
      <p:nvGrpSpPr>
        <p:cNvPr id="81" name="Shape 81"/>
        <p:cNvGrpSpPr/>
        <p:nvPr/>
      </p:nvGrpSpPr>
      <p:grpSpPr>
        <a:xfrm>
          <a:off x="0" y="0"/>
          <a:ext cx="0" cy="0"/>
          <a:chOff x="0" y="0"/>
          <a:chExt cx="0" cy="0"/>
        </a:xfrm>
      </p:grpSpPr>
      <p:pic>
        <p:nvPicPr>
          <p:cNvPr descr="Logo-BE-RGB-2colori.png" id="82" name="Google Shape;82;p18"/>
          <p:cNvPicPr preferRelativeResize="0"/>
          <p:nvPr/>
        </p:nvPicPr>
        <p:blipFill rotWithShape="1">
          <a:blip r:embed="rId2">
            <a:alphaModFix/>
          </a:blip>
          <a:srcRect b="0" l="0" r="84091" t="0"/>
          <a:stretch/>
        </p:blipFill>
        <p:spPr>
          <a:xfrm>
            <a:off x="266699" y="3291"/>
            <a:ext cx="517072" cy="521371"/>
          </a:xfrm>
          <a:prstGeom prst="rect">
            <a:avLst/>
          </a:prstGeom>
          <a:noFill/>
          <a:ln>
            <a:noFill/>
          </a:ln>
        </p:spPr>
      </p:pic>
      <p:sp>
        <p:nvSpPr>
          <p:cNvPr id="83" name="Google Shape;83;p18"/>
          <p:cNvSpPr txBox="1"/>
          <p:nvPr>
            <p:ph idx="12" type="sldNum"/>
          </p:nvPr>
        </p:nvSpPr>
        <p:spPr>
          <a:xfrm>
            <a:off x="4419600" y="4627562"/>
            <a:ext cx="2133600" cy="2793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2">
    <p:bg>
      <p:bgPr>
        <a:solidFill>
          <a:srgbClr val="002F86"/>
        </a:solidFill>
      </p:bgPr>
    </p:bg>
    <p:spTree>
      <p:nvGrpSpPr>
        <p:cNvPr id="84" name="Shape 84"/>
        <p:cNvGrpSpPr/>
        <p:nvPr/>
      </p:nvGrpSpPr>
      <p:grpSpPr>
        <a:xfrm>
          <a:off x="0" y="0"/>
          <a:ext cx="0" cy="0"/>
          <a:chOff x="0" y="0"/>
          <a:chExt cx="0" cy="0"/>
        </a:xfrm>
      </p:grpSpPr>
      <p:pic>
        <p:nvPicPr>
          <p:cNvPr descr="Logo-BE-RGB-White.png" id="85" name="Google Shape;85;p19"/>
          <p:cNvPicPr preferRelativeResize="0"/>
          <p:nvPr/>
        </p:nvPicPr>
        <p:blipFill rotWithShape="1">
          <a:blip r:embed="rId2">
            <a:alphaModFix/>
          </a:blip>
          <a:srcRect b="0" l="0" r="0" t="0"/>
          <a:stretch/>
        </p:blipFill>
        <p:spPr>
          <a:xfrm>
            <a:off x="3594000" y="2416677"/>
            <a:ext cx="1932838" cy="310022"/>
          </a:xfrm>
          <a:prstGeom prst="rect">
            <a:avLst/>
          </a:prstGeom>
          <a:noFill/>
          <a:ln>
            <a:noFill/>
          </a:ln>
        </p:spPr>
      </p:pic>
      <p:sp>
        <p:nvSpPr>
          <p:cNvPr id="86" name="Google Shape;86;p19"/>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type="tx">
  <p:cSld name="TITLE_AND_BODY">
    <p:spTree>
      <p:nvGrpSpPr>
        <p:cNvPr id="87" name="Shape 87"/>
        <p:cNvGrpSpPr/>
        <p:nvPr/>
      </p:nvGrpSpPr>
      <p:grpSpPr>
        <a:xfrm>
          <a:off x="0" y="0"/>
          <a:ext cx="0" cy="0"/>
          <a:chOff x="0" y="0"/>
          <a:chExt cx="0" cy="0"/>
        </a:xfrm>
      </p:grpSpPr>
      <p:pic>
        <p:nvPicPr>
          <p:cNvPr descr="Logo-BE-RGB-2colori.png" id="88" name="Google Shape;88;p20"/>
          <p:cNvPicPr preferRelativeResize="0"/>
          <p:nvPr/>
        </p:nvPicPr>
        <p:blipFill rotWithShape="1">
          <a:blip r:embed="rId2">
            <a:alphaModFix/>
          </a:blip>
          <a:srcRect b="0" l="0" r="0" t="0"/>
          <a:stretch/>
        </p:blipFill>
        <p:spPr>
          <a:xfrm>
            <a:off x="512233" y="2311003"/>
            <a:ext cx="3250502" cy="521371"/>
          </a:xfrm>
          <a:prstGeom prst="rect">
            <a:avLst/>
          </a:prstGeom>
          <a:noFill/>
          <a:ln>
            <a:noFill/>
          </a:ln>
        </p:spPr>
      </p:pic>
      <p:sp>
        <p:nvSpPr>
          <p:cNvPr id="89" name="Google Shape;89;p20"/>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p:cSld name="Agenda">
    <p:bg>
      <p:bgPr>
        <a:solidFill>
          <a:srgbClr val="4F70AC"/>
        </a:solidFill>
      </p:bgPr>
    </p:bg>
    <p:spTree>
      <p:nvGrpSpPr>
        <p:cNvPr id="90" name="Shape 90"/>
        <p:cNvGrpSpPr/>
        <p:nvPr/>
      </p:nvGrpSpPr>
      <p:grpSpPr>
        <a:xfrm>
          <a:off x="0" y="0"/>
          <a:ext cx="0" cy="0"/>
          <a:chOff x="0" y="0"/>
          <a:chExt cx="0" cy="0"/>
        </a:xfrm>
      </p:grpSpPr>
      <p:pic>
        <p:nvPicPr>
          <p:cNvPr descr="Logo-BE-RGB-White.png" id="91" name="Google Shape;91;p21"/>
          <p:cNvPicPr preferRelativeResize="0"/>
          <p:nvPr/>
        </p:nvPicPr>
        <p:blipFill rotWithShape="1">
          <a:blip r:embed="rId2">
            <a:alphaModFix/>
          </a:blip>
          <a:srcRect b="0" l="0" r="83434" t="0"/>
          <a:stretch/>
        </p:blipFill>
        <p:spPr>
          <a:xfrm>
            <a:off x="258233" y="-5175"/>
            <a:ext cx="555817" cy="538217"/>
          </a:xfrm>
          <a:prstGeom prst="rect">
            <a:avLst/>
          </a:prstGeom>
          <a:noFill/>
          <a:ln>
            <a:noFill/>
          </a:ln>
        </p:spPr>
      </p:pic>
      <p:sp>
        <p:nvSpPr>
          <p:cNvPr id="92" name="Google Shape;92;p21"/>
          <p:cNvSpPr txBox="1"/>
          <p:nvPr>
            <p:ph idx="12" type="sldNum"/>
          </p:nvPr>
        </p:nvSpPr>
        <p:spPr>
          <a:xfrm>
            <a:off x="-1994731" y="1806094"/>
            <a:ext cx="233400" cy="216900"/>
          </a:xfrm>
          <a:prstGeom prst="rect">
            <a:avLst/>
          </a:prstGeom>
          <a:noFill/>
          <a:ln>
            <a:noFill/>
          </a:ln>
        </p:spPr>
        <p:txBody>
          <a:bodyPr anchorCtr="0" anchor="ctr" bIns="46775" lIns="46775" spcFirstLastPara="1" rIns="46775" wrap="square" tIns="46775">
            <a:noAutofit/>
          </a:bodyPr>
          <a:lstStyle>
            <a:lvl1pPr indent="0" lvl="0"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1pPr>
            <a:lvl2pPr indent="0" lvl="1"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2pPr>
            <a:lvl3pPr indent="0" lvl="2"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3pPr>
            <a:lvl4pPr indent="0" lvl="3"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4pPr>
            <a:lvl5pPr indent="0" lvl="4"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5pPr>
            <a:lvl6pPr indent="0" lvl="5"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6pPr>
            <a:lvl7pPr indent="0" lvl="6"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7pPr>
            <a:lvl8pPr indent="0" lvl="7"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8pPr>
            <a:lvl9pPr indent="0" lvl="8"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3">
    <p:spTree>
      <p:nvGrpSpPr>
        <p:cNvPr id="93" name="Shape 93"/>
        <p:cNvGrpSpPr/>
        <p:nvPr/>
      </p:nvGrpSpPr>
      <p:grpSpPr>
        <a:xfrm>
          <a:off x="0" y="0"/>
          <a:ext cx="0" cy="0"/>
          <a:chOff x="0" y="0"/>
          <a:chExt cx="0" cy="0"/>
        </a:xfrm>
      </p:grpSpPr>
      <p:sp>
        <p:nvSpPr>
          <p:cNvPr id="94" name="Google Shape;94;p22"/>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95" name="Google Shape;95;p22"/>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96" name="Google Shape;96;p22"/>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4">
    <p:spTree>
      <p:nvGrpSpPr>
        <p:cNvPr id="97" name="Shape 97"/>
        <p:cNvGrpSpPr/>
        <p:nvPr/>
      </p:nvGrpSpPr>
      <p:grpSpPr>
        <a:xfrm>
          <a:off x="0" y="0"/>
          <a:ext cx="0" cy="0"/>
          <a:chOff x="0" y="0"/>
          <a:chExt cx="0" cy="0"/>
        </a:xfrm>
      </p:grpSpPr>
      <p:sp>
        <p:nvSpPr>
          <p:cNvPr id="98" name="Google Shape;98;p23"/>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5">
    <p:spTree>
      <p:nvGrpSpPr>
        <p:cNvPr id="99" name="Shape 99"/>
        <p:cNvGrpSpPr/>
        <p:nvPr/>
      </p:nvGrpSpPr>
      <p:grpSpPr>
        <a:xfrm>
          <a:off x="0" y="0"/>
          <a:ext cx="0" cy="0"/>
          <a:chOff x="0" y="0"/>
          <a:chExt cx="0" cy="0"/>
        </a:xfrm>
      </p:grpSpPr>
      <p:sp>
        <p:nvSpPr>
          <p:cNvPr id="100" name="Google Shape;100;p24"/>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01" name="Google Shape;101;p24"/>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02" name="Google Shape;102;p24"/>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6">
    <p:spTree>
      <p:nvGrpSpPr>
        <p:cNvPr id="103" name="Shape 103"/>
        <p:cNvGrpSpPr/>
        <p:nvPr/>
      </p:nvGrpSpPr>
      <p:grpSpPr>
        <a:xfrm>
          <a:off x="0" y="0"/>
          <a:ext cx="0" cy="0"/>
          <a:chOff x="0" y="0"/>
          <a:chExt cx="0" cy="0"/>
        </a:xfrm>
      </p:grpSpPr>
      <p:sp>
        <p:nvSpPr>
          <p:cNvPr id="104" name="Google Shape;104;p25"/>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05" name="Google Shape;105;p25"/>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06" name="Google Shape;106;p25"/>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7">
    <p:spTree>
      <p:nvGrpSpPr>
        <p:cNvPr id="107" name="Shape 107"/>
        <p:cNvGrpSpPr/>
        <p:nvPr/>
      </p:nvGrpSpPr>
      <p:grpSpPr>
        <a:xfrm>
          <a:off x="0" y="0"/>
          <a:ext cx="0" cy="0"/>
          <a:chOff x="0" y="0"/>
          <a:chExt cx="0" cy="0"/>
        </a:xfrm>
      </p:grpSpPr>
      <p:sp>
        <p:nvSpPr>
          <p:cNvPr id="108" name="Google Shape;108;p26"/>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09" name="Google Shape;109;p26"/>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10" name="Google Shape;110;p26"/>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type="title">
  <p:cSld name="TITLE">
    <p:spTree>
      <p:nvGrpSpPr>
        <p:cNvPr id="15" name="Shape 15"/>
        <p:cNvGrpSpPr/>
        <p:nvPr/>
      </p:nvGrpSpPr>
      <p:grpSpPr>
        <a:xfrm>
          <a:off x="0" y="0"/>
          <a:ext cx="0" cy="0"/>
          <a:chOff x="0" y="0"/>
          <a:chExt cx="0" cy="0"/>
        </a:xfrm>
      </p:grpSpPr>
      <p:pic>
        <p:nvPicPr>
          <p:cNvPr descr="Logo-BE-RGB-2colori.png" id="16" name="Google Shape;16;p37"/>
          <p:cNvPicPr preferRelativeResize="0"/>
          <p:nvPr/>
        </p:nvPicPr>
        <p:blipFill rotWithShape="1">
          <a:blip r:embed="rId2">
            <a:alphaModFix/>
          </a:blip>
          <a:srcRect b="0" l="0" r="84091" t="0"/>
          <a:stretch/>
        </p:blipFill>
        <p:spPr>
          <a:xfrm>
            <a:off x="266699" y="3291"/>
            <a:ext cx="517076" cy="521371"/>
          </a:xfrm>
          <a:prstGeom prst="rect">
            <a:avLst/>
          </a:prstGeom>
          <a:noFill/>
          <a:ln>
            <a:noFill/>
          </a:ln>
        </p:spPr>
      </p:pic>
      <p:sp>
        <p:nvSpPr>
          <p:cNvPr id="17" name="Google Shape;17;p37"/>
          <p:cNvSpPr txBox="1"/>
          <p:nvPr>
            <p:ph idx="12" type="sldNum"/>
          </p:nvPr>
        </p:nvSpPr>
        <p:spPr>
          <a:xfrm>
            <a:off x="4419600" y="4627562"/>
            <a:ext cx="2133600" cy="2793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8">
    <p:spTree>
      <p:nvGrpSpPr>
        <p:cNvPr id="111" name="Shape 111"/>
        <p:cNvGrpSpPr/>
        <p:nvPr/>
      </p:nvGrpSpPr>
      <p:grpSpPr>
        <a:xfrm>
          <a:off x="0" y="0"/>
          <a:ext cx="0" cy="0"/>
          <a:chOff x="0" y="0"/>
          <a:chExt cx="0" cy="0"/>
        </a:xfrm>
      </p:grpSpPr>
      <p:sp>
        <p:nvSpPr>
          <p:cNvPr id="112" name="Google Shape;112;p27"/>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13" name="Google Shape;113;p27"/>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14" name="Google Shape;114;p27"/>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9">
    <p:spTree>
      <p:nvGrpSpPr>
        <p:cNvPr id="115" name="Shape 115"/>
        <p:cNvGrpSpPr/>
        <p:nvPr/>
      </p:nvGrpSpPr>
      <p:grpSpPr>
        <a:xfrm>
          <a:off x="0" y="0"/>
          <a:ext cx="0" cy="0"/>
          <a:chOff x="0" y="0"/>
          <a:chExt cx="0" cy="0"/>
        </a:xfrm>
      </p:grpSpPr>
      <p:sp>
        <p:nvSpPr>
          <p:cNvPr id="116" name="Google Shape;116;p28"/>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17" name="Google Shape;117;p28"/>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18" name="Google Shape;118;p28"/>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10">
    <p:spTree>
      <p:nvGrpSpPr>
        <p:cNvPr id="119" name="Shape 119"/>
        <p:cNvGrpSpPr/>
        <p:nvPr/>
      </p:nvGrpSpPr>
      <p:grpSpPr>
        <a:xfrm>
          <a:off x="0" y="0"/>
          <a:ext cx="0" cy="0"/>
          <a:chOff x="0" y="0"/>
          <a:chExt cx="0" cy="0"/>
        </a:xfrm>
      </p:grpSpPr>
      <p:sp>
        <p:nvSpPr>
          <p:cNvPr id="120" name="Google Shape;120;p29"/>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21" name="Google Shape;121;p29"/>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22" name="Google Shape;122;p29"/>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11">
    <p:spTree>
      <p:nvGrpSpPr>
        <p:cNvPr id="123" name="Shape 123"/>
        <p:cNvGrpSpPr/>
        <p:nvPr/>
      </p:nvGrpSpPr>
      <p:grpSpPr>
        <a:xfrm>
          <a:off x="0" y="0"/>
          <a:ext cx="0" cy="0"/>
          <a:chOff x="0" y="0"/>
          <a:chExt cx="0" cy="0"/>
        </a:xfrm>
      </p:grpSpPr>
      <p:sp>
        <p:nvSpPr>
          <p:cNvPr id="124" name="Google Shape;124;p30"/>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12">
    <p:spTree>
      <p:nvGrpSpPr>
        <p:cNvPr id="125" name="Shape 125"/>
        <p:cNvGrpSpPr/>
        <p:nvPr/>
      </p:nvGrpSpPr>
      <p:grpSpPr>
        <a:xfrm>
          <a:off x="0" y="0"/>
          <a:ext cx="0" cy="0"/>
          <a:chOff x="0" y="0"/>
          <a:chExt cx="0" cy="0"/>
        </a:xfrm>
      </p:grpSpPr>
      <p:sp>
        <p:nvSpPr>
          <p:cNvPr id="126" name="Google Shape;126;p31"/>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27" name="Google Shape;127;p31"/>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28" name="Google Shape;128;p31"/>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13">
    <p:spTree>
      <p:nvGrpSpPr>
        <p:cNvPr id="129" name="Shape 129"/>
        <p:cNvGrpSpPr/>
        <p:nvPr/>
      </p:nvGrpSpPr>
      <p:grpSpPr>
        <a:xfrm>
          <a:off x="0" y="0"/>
          <a:ext cx="0" cy="0"/>
          <a:chOff x="0" y="0"/>
          <a:chExt cx="0" cy="0"/>
        </a:xfrm>
      </p:grpSpPr>
      <p:sp>
        <p:nvSpPr>
          <p:cNvPr id="130" name="Google Shape;130;p32"/>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31" name="Google Shape;131;p32"/>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32" name="Google Shape;132;p32"/>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14">
    <p:spTree>
      <p:nvGrpSpPr>
        <p:cNvPr id="133" name="Shape 133"/>
        <p:cNvGrpSpPr/>
        <p:nvPr/>
      </p:nvGrpSpPr>
      <p:grpSpPr>
        <a:xfrm>
          <a:off x="0" y="0"/>
          <a:ext cx="0" cy="0"/>
          <a:chOff x="0" y="0"/>
          <a:chExt cx="0" cy="0"/>
        </a:xfrm>
      </p:grpSpPr>
      <p:sp>
        <p:nvSpPr>
          <p:cNvPr id="134" name="Google Shape;134;p33"/>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35" name="Google Shape;135;p33"/>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36" name="Google Shape;136;p33"/>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15">
    <p:spTree>
      <p:nvGrpSpPr>
        <p:cNvPr id="137" name="Shape 137"/>
        <p:cNvGrpSpPr/>
        <p:nvPr/>
      </p:nvGrpSpPr>
      <p:grpSpPr>
        <a:xfrm>
          <a:off x="0" y="0"/>
          <a:ext cx="0" cy="0"/>
          <a:chOff x="0" y="0"/>
          <a:chExt cx="0" cy="0"/>
        </a:xfrm>
      </p:grpSpPr>
      <p:sp>
        <p:nvSpPr>
          <p:cNvPr id="138" name="Google Shape;138;p34"/>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39" name="Google Shape;139;p34"/>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40" name="Google Shape;140;p34"/>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olo - In alto">
  <p:cSld name="Titolo - In alto">
    <p:bg>
      <p:bgPr>
        <a:solidFill>
          <a:srgbClr val="002F86"/>
        </a:solidFill>
      </p:bgPr>
    </p:bg>
    <p:spTree>
      <p:nvGrpSpPr>
        <p:cNvPr id="141" name="Shape 141"/>
        <p:cNvGrpSpPr/>
        <p:nvPr/>
      </p:nvGrpSpPr>
      <p:grpSpPr>
        <a:xfrm>
          <a:off x="0" y="0"/>
          <a:ext cx="0" cy="0"/>
          <a:chOff x="0" y="0"/>
          <a:chExt cx="0" cy="0"/>
        </a:xfrm>
      </p:grpSpPr>
      <p:sp>
        <p:nvSpPr>
          <p:cNvPr id="142" name="Google Shape;142;p35"/>
          <p:cNvSpPr txBox="1"/>
          <p:nvPr>
            <p:ph idx="12" type="sldNum"/>
          </p:nvPr>
        </p:nvSpPr>
        <p:spPr>
          <a:xfrm>
            <a:off x="4480667" y="4905375"/>
            <a:ext cx="177900" cy="177900"/>
          </a:xfrm>
          <a:prstGeom prst="rect">
            <a:avLst/>
          </a:prstGeom>
          <a:noFill/>
          <a:ln>
            <a:noFill/>
          </a:ln>
        </p:spPr>
        <p:txBody>
          <a:bodyPr anchorCtr="0" anchor="t" bIns="19050" lIns="19050" spcFirstLastPara="1" rIns="19050" wrap="square" tIns="19050">
            <a:noAutofit/>
          </a:bodyPr>
          <a:lstStyle>
            <a:lvl1pPr indent="0" lvl="0"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47" name="Shape 147"/>
        <p:cNvGrpSpPr/>
        <p:nvPr/>
      </p:nvGrpSpPr>
      <p:grpSpPr>
        <a:xfrm>
          <a:off x="0" y="0"/>
          <a:ext cx="0" cy="0"/>
          <a:chOff x="0" y="0"/>
          <a:chExt cx="0" cy="0"/>
        </a:xfrm>
      </p:grpSpPr>
      <p:sp>
        <p:nvSpPr>
          <p:cNvPr id="148" name="Google Shape;148;p5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9" name="Google Shape;149;p5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0" name="Google Shape;150;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2">
    <p:bg>
      <p:bgPr>
        <a:solidFill>
          <a:srgbClr val="002F86"/>
        </a:solidFill>
      </p:bgPr>
    </p:bg>
    <p:spTree>
      <p:nvGrpSpPr>
        <p:cNvPr id="18" name="Shape 18"/>
        <p:cNvGrpSpPr/>
        <p:nvPr/>
      </p:nvGrpSpPr>
      <p:grpSpPr>
        <a:xfrm>
          <a:off x="0" y="0"/>
          <a:ext cx="0" cy="0"/>
          <a:chOff x="0" y="0"/>
          <a:chExt cx="0" cy="0"/>
        </a:xfrm>
      </p:grpSpPr>
      <p:pic>
        <p:nvPicPr>
          <p:cNvPr descr="Logo-BE-RGB-White.png" id="19" name="Google Shape;19;p38"/>
          <p:cNvPicPr preferRelativeResize="0"/>
          <p:nvPr/>
        </p:nvPicPr>
        <p:blipFill rotWithShape="1">
          <a:blip r:embed="rId2">
            <a:alphaModFix/>
          </a:blip>
          <a:srcRect b="0" l="0" r="0" t="0"/>
          <a:stretch/>
        </p:blipFill>
        <p:spPr>
          <a:xfrm>
            <a:off x="3594000" y="2416677"/>
            <a:ext cx="1932838" cy="310022"/>
          </a:xfrm>
          <a:prstGeom prst="rect">
            <a:avLst/>
          </a:prstGeom>
          <a:noFill/>
          <a:ln>
            <a:noFill/>
          </a:ln>
        </p:spPr>
      </p:pic>
      <p:sp>
        <p:nvSpPr>
          <p:cNvPr id="20" name="Google Shape;20;p38"/>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1" name="Shape 151"/>
        <p:cNvGrpSpPr/>
        <p:nvPr/>
      </p:nvGrpSpPr>
      <p:grpSpPr>
        <a:xfrm>
          <a:off x="0" y="0"/>
          <a:ext cx="0" cy="0"/>
          <a:chOff x="0" y="0"/>
          <a:chExt cx="0" cy="0"/>
        </a:xfrm>
      </p:grpSpPr>
      <p:sp>
        <p:nvSpPr>
          <p:cNvPr id="152" name="Google Shape;152;p5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3" name="Google Shape;153;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54" name="Shape 154"/>
        <p:cNvGrpSpPr/>
        <p:nvPr/>
      </p:nvGrpSpPr>
      <p:grpSpPr>
        <a:xfrm>
          <a:off x="0" y="0"/>
          <a:ext cx="0" cy="0"/>
          <a:chOff x="0" y="0"/>
          <a:chExt cx="0" cy="0"/>
        </a:xfrm>
      </p:grpSpPr>
      <p:sp>
        <p:nvSpPr>
          <p:cNvPr id="155" name="Google Shape;155;p5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6" name="Google Shape;156;p5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57" name="Google Shape;157;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58" name="Shape 158"/>
        <p:cNvGrpSpPr/>
        <p:nvPr/>
      </p:nvGrpSpPr>
      <p:grpSpPr>
        <a:xfrm>
          <a:off x="0" y="0"/>
          <a:ext cx="0" cy="0"/>
          <a:chOff x="0" y="0"/>
          <a:chExt cx="0" cy="0"/>
        </a:xfrm>
      </p:grpSpPr>
      <p:sp>
        <p:nvSpPr>
          <p:cNvPr id="159" name="Google Shape;159;p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0" name="Google Shape;160;p5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61" name="Google Shape;161;p5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62" name="Google Shape;162;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63" name="Shape 163"/>
        <p:cNvGrpSpPr/>
        <p:nvPr/>
      </p:nvGrpSpPr>
      <p:grpSpPr>
        <a:xfrm>
          <a:off x="0" y="0"/>
          <a:ext cx="0" cy="0"/>
          <a:chOff x="0" y="0"/>
          <a:chExt cx="0" cy="0"/>
        </a:xfrm>
      </p:grpSpPr>
      <p:sp>
        <p:nvSpPr>
          <p:cNvPr id="164" name="Google Shape;164;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5" name="Google Shape;165;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66" name="Shape 166"/>
        <p:cNvGrpSpPr/>
        <p:nvPr/>
      </p:nvGrpSpPr>
      <p:grpSpPr>
        <a:xfrm>
          <a:off x="0" y="0"/>
          <a:ext cx="0" cy="0"/>
          <a:chOff x="0" y="0"/>
          <a:chExt cx="0" cy="0"/>
        </a:xfrm>
      </p:grpSpPr>
      <p:sp>
        <p:nvSpPr>
          <p:cNvPr id="167" name="Google Shape;167;p6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68" name="Google Shape;168;p6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69" name="Google Shape;169;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70" name="Shape 170"/>
        <p:cNvGrpSpPr/>
        <p:nvPr/>
      </p:nvGrpSpPr>
      <p:grpSpPr>
        <a:xfrm>
          <a:off x="0" y="0"/>
          <a:ext cx="0" cy="0"/>
          <a:chOff x="0" y="0"/>
          <a:chExt cx="0" cy="0"/>
        </a:xfrm>
      </p:grpSpPr>
      <p:sp>
        <p:nvSpPr>
          <p:cNvPr id="171" name="Google Shape;171;p6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72" name="Google Shape;172;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73" name="Shape 173"/>
        <p:cNvGrpSpPr/>
        <p:nvPr/>
      </p:nvGrpSpPr>
      <p:grpSpPr>
        <a:xfrm>
          <a:off x="0" y="0"/>
          <a:ext cx="0" cy="0"/>
          <a:chOff x="0" y="0"/>
          <a:chExt cx="0" cy="0"/>
        </a:xfrm>
      </p:grpSpPr>
      <p:sp>
        <p:nvSpPr>
          <p:cNvPr id="174" name="Google Shape;174;p6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6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76" name="Google Shape;176;p6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7" name="Google Shape;177;p6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78" name="Google Shape;178;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79" name="Shape 179"/>
        <p:cNvGrpSpPr/>
        <p:nvPr/>
      </p:nvGrpSpPr>
      <p:grpSpPr>
        <a:xfrm>
          <a:off x="0" y="0"/>
          <a:ext cx="0" cy="0"/>
          <a:chOff x="0" y="0"/>
          <a:chExt cx="0" cy="0"/>
        </a:xfrm>
      </p:grpSpPr>
      <p:sp>
        <p:nvSpPr>
          <p:cNvPr id="180" name="Google Shape;180;p6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81" name="Google Shape;181;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82" name="Shape 182"/>
        <p:cNvGrpSpPr/>
        <p:nvPr/>
      </p:nvGrpSpPr>
      <p:grpSpPr>
        <a:xfrm>
          <a:off x="0" y="0"/>
          <a:ext cx="0" cy="0"/>
          <a:chOff x="0" y="0"/>
          <a:chExt cx="0" cy="0"/>
        </a:xfrm>
      </p:grpSpPr>
      <p:sp>
        <p:nvSpPr>
          <p:cNvPr id="183" name="Google Shape;183;p6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84" name="Google Shape;184;p6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85" name="Google Shape;185;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86" name="Shape 186"/>
        <p:cNvGrpSpPr/>
        <p:nvPr/>
      </p:nvGrpSpPr>
      <p:grpSpPr>
        <a:xfrm>
          <a:off x="0" y="0"/>
          <a:ext cx="0" cy="0"/>
          <a:chOff x="0" y="0"/>
          <a:chExt cx="0" cy="0"/>
        </a:xfrm>
      </p:grpSpPr>
      <p:sp>
        <p:nvSpPr>
          <p:cNvPr id="187" name="Google Shape;187;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p:cSld name="Agenda">
    <p:bg>
      <p:bgPr>
        <a:solidFill>
          <a:srgbClr val="4F70AC"/>
        </a:solidFill>
      </p:bgPr>
    </p:bg>
    <p:spTree>
      <p:nvGrpSpPr>
        <p:cNvPr id="21" name="Shape 21"/>
        <p:cNvGrpSpPr/>
        <p:nvPr/>
      </p:nvGrpSpPr>
      <p:grpSpPr>
        <a:xfrm>
          <a:off x="0" y="0"/>
          <a:ext cx="0" cy="0"/>
          <a:chOff x="0" y="0"/>
          <a:chExt cx="0" cy="0"/>
        </a:xfrm>
      </p:grpSpPr>
      <p:pic>
        <p:nvPicPr>
          <p:cNvPr descr="Logo-BE-RGB-White.png" id="22" name="Google Shape;22;p39"/>
          <p:cNvPicPr preferRelativeResize="0"/>
          <p:nvPr/>
        </p:nvPicPr>
        <p:blipFill rotWithShape="1">
          <a:blip r:embed="rId2">
            <a:alphaModFix/>
          </a:blip>
          <a:srcRect b="0" l="0" r="83434" t="0"/>
          <a:stretch/>
        </p:blipFill>
        <p:spPr>
          <a:xfrm>
            <a:off x="258233" y="-5175"/>
            <a:ext cx="555817" cy="538217"/>
          </a:xfrm>
          <a:prstGeom prst="rect">
            <a:avLst/>
          </a:prstGeom>
          <a:noFill/>
          <a:ln>
            <a:noFill/>
          </a:ln>
        </p:spPr>
      </p:pic>
      <p:sp>
        <p:nvSpPr>
          <p:cNvPr id="23" name="Google Shape;23;p39"/>
          <p:cNvSpPr txBox="1"/>
          <p:nvPr>
            <p:ph idx="12" type="sldNum"/>
          </p:nvPr>
        </p:nvSpPr>
        <p:spPr>
          <a:xfrm>
            <a:off x="-1994731" y="1806094"/>
            <a:ext cx="233400" cy="216900"/>
          </a:xfrm>
          <a:prstGeom prst="rect">
            <a:avLst/>
          </a:prstGeom>
          <a:noFill/>
          <a:ln>
            <a:noFill/>
          </a:ln>
        </p:spPr>
        <p:txBody>
          <a:bodyPr anchorCtr="0" anchor="ctr" bIns="46775" lIns="46775" spcFirstLastPara="1" rIns="46775" wrap="square" tIns="46775">
            <a:noAutofit/>
          </a:bodyPr>
          <a:lstStyle>
            <a:lvl1pPr indent="0" lvl="0"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1pPr>
            <a:lvl2pPr indent="0" lvl="1"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2pPr>
            <a:lvl3pPr indent="0" lvl="2"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3pPr>
            <a:lvl4pPr indent="0" lvl="3"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4pPr>
            <a:lvl5pPr indent="0" lvl="4"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5pPr>
            <a:lvl6pPr indent="0" lvl="5"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6pPr>
            <a:lvl7pPr indent="0" lvl="6"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7pPr>
            <a:lvl8pPr indent="0" lvl="7"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8pPr>
            <a:lvl9pPr indent="0" lvl="8"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3">
    <p:spTree>
      <p:nvGrpSpPr>
        <p:cNvPr id="24" name="Shape 24"/>
        <p:cNvGrpSpPr/>
        <p:nvPr/>
      </p:nvGrpSpPr>
      <p:grpSpPr>
        <a:xfrm>
          <a:off x="0" y="0"/>
          <a:ext cx="0" cy="0"/>
          <a:chOff x="0" y="0"/>
          <a:chExt cx="0" cy="0"/>
        </a:xfrm>
      </p:grpSpPr>
      <p:sp>
        <p:nvSpPr>
          <p:cNvPr id="25" name="Google Shape;25;p40"/>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26" name="Google Shape;26;p40"/>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27" name="Google Shape;27;p40"/>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4">
    <p:spTree>
      <p:nvGrpSpPr>
        <p:cNvPr id="28" name="Shape 28"/>
        <p:cNvGrpSpPr/>
        <p:nvPr/>
      </p:nvGrpSpPr>
      <p:grpSpPr>
        <a:xfrm>
          <a:off x="0" y="0"/>
          <a:ext cx="0" cy="0"/>
          <a:chOff x="0" y="0"/>
          <a:chExt cx="0" cy="0"/>
        </a:xfrm>
      </p:grpSpPr>
      <p:sp>
        <p:nvSpPr>
          <p:cNvPr id="29" name="Google Shape;29;p41"/>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5">
    <p:spTree>
      <p:nvGrpSpPr>
        <p:cNvPr id="30" name="Shape 30"/>
        <p:cNvGrpSpPr/>
        <p:nvPr/>
      </p:nvGrpSpPr>
      <p:grpSpPr>
        <a:xfrm>
          <a:off x="0" y="0"/>
          <a:ext cx="0" cy="0"/>
          <a:chOff x="0" y="0"/>
          <a:chExt cx="0" cy="0"/>
        </a:xfrm>
      </p:grpSpPr>
      <p:sp>
        <p:nvSpPr>
          <p:cNvPr id="31" name="Google Shape;31;p42"/>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32" name="Google Shape;32;p42"/>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33" name="Google Shape;33;p42"/>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6">
    <p:spTree>
      <p:nvGrpSpPr>
        <p:cNvPr id="34" name="Shape 34"/>
        <p:cNvGrpSpPr/>
        <p:nvPr/>
      </p:nvGrpSpPr>
      <p:grpSpPr>
        <a:xfrm>
          <a:off x="0" y="0"/>
          <a:ext cx="0" cy="0"/>
          <a:chOff x="0" y="0"/>
          <a:chExt cx="0" cy="0"/>
        </a:xfrm>
      </p:grpSpPr>
      <p:sp>
        <p:nvSpPr>
          <p:cNvPr id="35" name="Google Shape;35;p43"/>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36" name="Google Shape;36;p43"/>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37" name="Google Shape;37;p43"/>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5" Type="http://schemas.openxmlformats.org/officeDocument/2006/relationships/slideLayout" Target="../slideLayouts/slideLayout24.xml"/><Relationship Id="rId19" Type="http://schemas.openxmlformats.org/officeDocument/2006/relationships/slideLayout" Target="../slideLayouts/slideLayout38.xml"/><Relationship Id="rId6" Type="http://schemas.openxmlformats.org/officeDocument/2006/relationships/slideLayout" Target="../slideLayouts/slideLayout25.xml"/><Relationship Id="rId18" Type="http://schemas.openxmlformats.org/officeDocument/2006/relationships/slideLayout" Target="../slideLayouts/slideLayout37.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9.xml"/><Relationship Id="rId10" Type="http://schemas.openxmlformats.org/officeDocument/2006/relationships/slideLayout" Target="../slideLayouts/slideLayout48.xml"/><Relationship Id="rId12" Type="http://schemas.openxmlformats.org/officeDocument/2006/relationships/theme" Target="../theme/theme3.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9" Type="http://schemas.openxmlformats.org/officeDocument/2006/relationships/slideLayout" Target="../slideLayouts/slideLayout47.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7" name="Google Shape;7;p14"/>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8" name="Google Shape;8;p14"/>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76" name="Google Shape;76;p16"/>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77" name="Google Shape;77;p16"/>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143" name="Shape 143"/>
        <p:cNvGrpSpPr/>
        <p:nvPr/>
      </p:nvGrpSpPr>
      <p:grpSpPr>
        <a:xfrm>
          <a:off x="0" y="0"/>
          <a:ext cx="0" cy="0"/>
          <a:chOff x="0" y="0"/>
          <a:chExt cx="0" cy="0"/>
        </a:xfrm>
      </p:grpSpPr>
      <p:sp>
        <p:nvSpPr>
          <p:cNvPr id="144" name="Google Shape;144;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45" name="Google Shape;145;p5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46" name="Google Shape;146;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hyperlink" Target="https://it.wikipedia.org/wiki/Etica" TargetMode="External"/><Relationship Id="rId4" Type="http://schemas.openxmlformats.org/officeDocument/2006/relationships/hyperlink" Target="https://it.wikipedia.org/wiki/Impresa" TargetMode="External"/><Relationship Id="rId5" Type="http://schemas.openxmlformats.org/officeDocument/2006/relationships/hyperlink" Target="https://it.wikipedia.org/wiki/Impresa" TargetMode="External"/><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1"/>
          <p:cNvSpPr txBox="1"/>
          <p:nvPr/>
        </p:nvSpPr>
        <p:spPr>
          <a:xfrm>
            <a:off x="904400" y="4395449"/>
            <a:ext cx="7335300" cy="655200"/>
          </a:xfrm>
          <a:prstGeom prst="rect">
            <a:avLst/>
          </a:prstGeom>
          <a:noFill/>
          <a:ln>
            <a:noFill/>
          </a:ln>
        </p:spPr>
        <p:txBody>
          <a:bodyPr anchorCtr="0" anchor="ctr" bIns="35100" lIns="35100" spcFirstLastPara="1" rIns="35100" wrap="square" tIns="35100">
            <a:noAutofit/>
          </a:bodyPr>
          <a:lstStyle/>
          <a:p>
            <a:pPr indent="0" lvl="0" marL="0" marR="0" rtl="0" algn="ctr">
              <a:lnSpc>
                <a:spcPct val="100000"/>
              </a:lnSpc>
              <a:spcBef>
                <a:spcPts val="0"/>
              </a:spcBef>
              <a:spcAft>
                <a:spcPts val="0"/>
              </a:spcAft>
              <a:buClr>
                <a:srgbClr val="A7A7A7"/>
              </a:buClr>
              <a:buSzPts val="1000"/>
              <a:buFont typeface="Montserrat Medium"/>
              <a:buNone/>
            </a:pPr>
            <a:r>
              <a:rPr b="1" i="0" lang="it" sz="1000" u="none" cap="none" strike="noStrike">
                <a:solidFill>
                  <a:srgbClr val="A7A7A7"/>
                </a:solidFill>
                <a:latin typeface="Montserrat"/>
                <a:ea typeface="Montserrat"/>
                <a:cs typeface="Montserrat"/>
                <a:sym typeface="Montserrat"/>
              </a:rPr>
              <a:t>Ufficio Modelli di Impatto e VSA</a:t>
            </a:r>
            <a:endParaRPr b="0" i="0" sz="1000" u="none" cap="none" strike="noStrike">
              <a:solidFill>
                <a:srgbClr val="A7A7A7"/>
              </a:solidFill>
              <a:latin typeface="Montserrat Medium"/>
              <a:ea typeface="Montserrat Medium"/>
              <a:cs typeface="Montserrat Medium"/>
              <a:sym typeface="Montserrat Medium"/>
            </a:endParaRPr>
          </a:p>
        </p:txBody>
      </p:sp>
      <p:sp>
        <p:nvSpPr>
          <p:cNvPr id="193" name="Google Shape;193;p1"/>
          <p:cNvSpPr txBox="1"/>
          <p:nvPr/>
        </p:nvSpPr>
        <p:spPr>
          <a:xfrm>
            <a:off x="2450008" y="558625"/>
            <a:ext cx="4155000" cy="521100"/>
          </a:xfrm>
          <a:prstGeom prst="rect">
            <a:avLst/>
          </a:prstGeom>
          <a:noFill/>
          <a:ln>
            <a:noFill/>
          </a:ln>
        </p:spPr>
        <p:txBody>
          <a:bodyPr anchorCtr="0" anchor="t" bIns="35100" lIns="35100" spcFirstLastPara="1" rIns="35100" wrap="square" tIns="35100">
            <a:noAutofit/>
          </a:bodyPr>
          <a:lstStyle/>
          <a:p>
            <a:pPr indent="0" lvl="0" marL="0" marR="0" rtl="0" algn="ctr">
              <a:lnSpc>
                <a:spcPct val="90000"/>
              </a:lnSpc>
              <a:spcBef>
                <a:spcPts val="0"/>
              </a:spcBef>
              <a:spcAft>
                <a:spcPts val="0"/>
              </a:spcAft>
              <a:buClr>
                <a:srgbClr val="002F86"/>
              </a:buClr>
              <a:buSzPts val="2100"/>
              <a:buFont typeface="Montserrat Medium"/>
              <a:buNone/>
            </a:pPr>
            <a:r>
              <a:rPr b="0" i="0" lang="it" sz="2000" u="none" cap="none" strike="noStrike">
                <a:solidFill>
                  <a:srgbClr val="002F86"/>
                </a:solidFill>
                <a:latin typeface="Montserrat Medium"/>
                <a:ea typeface="Montserrat Medium"/>
                <a:cs typeface="Montserrat Medium"/>
                <a:sym typeface="Montserrat Medium"/>
              </a:rPr>
              <a:t>FORMAZIONE</a:t>
            </a:r>
            <a:endParaRPr b="0" i="0" sz="1400" u="none" cap="none" strike="noStrike">
              <a:solidFill>
                <a:srgbClr val="000000"/>
              </a:solidFill>
              <a:latin typeface="Arial"/>
              <a:ea typeface="Arial"/>
              <a:cs typeface="Arial"/>
              <a:sym typeface="Arial"/>
            </a:endParaRPr>
          </a:p>
        </p:txBody>
      </p:sp>
      <p:sp>
        <p:nvSpPr>
          <p:cNvPr id="194" name="Google Shape;194;p1"/>
          <p:cNvSpPr txBox="1"/>
          <p:nvPr/>
        </p:nvSpPr>
        <p:spPr>
          <a:xfrm>
            <a:off x="4507400" y="1473025"/>
            <a:ext cx="4062600" cy="2227200"/>
          </a:xfrm>
          <a:prstGeom prst="rect">
            <a:avLst/>
          </a:prstGeom>
          <a:noFill/>
          <a:ln>
            <a:noFill/>
          </a:ln>
        </p:spPr>
        <p:txBody>
          <a:bodyPr anchorCtr="0" anchor="t" bIns="35100" lIns="35100" spcFirstLastPara="1" rIns="35100" wrap="square" tIns="35100">
            <a:noAutofit/>
          </a:bodyPr>
          <a:lstStyle/>
          <a:p>
            <a:pPr indent="0" lvl="0" marL="0" marR="0" rtl="0" algn="l">
              <a:lnSpc>
                <a:spcPct val="90000"/>
              </a:lnSpc>
              <a:spcBef>
                <a:spcPts val="0"/>
              </a:spcBef>
              <a:spcAft>
                <a:spcPts val="0"/>
              </a:spcAft>
              <a:buClr>
                <a:srgbClr val="002F86"/>
              </a:buClr>
              <a:buSzPts val="2100"/>
              <a:buFont typeface="Montserrat Medium"/>
              <a:buNone/>
            </a:pPr>
            <a:r>
              <a:rPr b="1" i="0" lang="it" sz="2400" u="none" cap="none" strike="noStrike">
                <a:solidFill>
                  <a:srgbClr val="002F86"/>
                </a:solidFill>
                <a:latin typeface="Montserrat"/>
                <a:ea typeface="Montserrat"/>
                <a:cs typeface="Montserrat"/>
                <a:sym typeface="Montserrat"/>
              </a:rPr>
              <a:t>IL CREDITO A IMPATTO IN BANCA ETICA</a:t>
            </a:r>
            <a:endParaRPr b="1" i="0" sz="2400" u="none" cap="none" strike="noStrike">
              <a:solidFill>
                <a:srgbClr val="002F86"/>
              </a:solidFill>
              <a:latin typeface="Montserrat"/>
              <a:ea typeface="Montserrat"/>
              <a:cs typeface="Montserrat"/>
              <a:sym typeface="Montserrat"/>
            </a:endParaRPr>
          </a:p>
          <a:p>
            <a:pPr indent="0" lvl="0" marL="0" marR="0" rtl="0" algn="l">
              <a:lnSpc>
                <a:spcPct val="90000"/>
              </a:lnSpc>
              <a:spcBef>
                <a:spcPts val="0"/>
              </a:spcBef>
              <a:spcAft>
                <a:spcPts val="0"/>
              </a:spcAft>
              <a:buClr>
                <a:srgbClr val="002F86"/>
              </a:buClr>
              <a:buSzPts val="2100"/>
              <a:buFont typeface="Montserrat Medium"/>
              <a:buNone/>
            </a:pPr>
            <a:r>
              <a:t/>
            </a:r>
            <a:endParaRPr b="1" i="0" sz="2400" u="none" cap="none" strike="noStrike">
              <a:solidFill>
                <a:srgbClr val="002F86"/>
              </a:solidFill>
              <a:latin typeface="Montserrat"/>
              <a:ea typeface="Montserrat"/>
              <a:cs typeface="Montserrat"/>
              <a:sym typeface="Montserrat"/>
            </a:endParaRPr>
          </a:p>
          <a:p>
            <a:pPr indent="0" lvl="0" marL="0" marR="0" rtl="0" algn="l">
              <a:lnSpc>
                <a:spcPct val="90000"/>
              </a:lnSpc>
              <a:spcBef>
                <a:spcPts val="0"/>
              </a:spcBef>
              <a:spcAft>
                <a:spcPts val="0"/>
              </a:spcAft>
              <a:buClr>
                <a:srgbClr val="000000"/>
              </a:buClr>
              <a:buSzPts val="2400"/>
              <a:buFont typeface="Arial"/>
              <a:buNone/>
            </a:pPr>
            <a:r>
              <a:rPr b="1" i="0" lang="it" sz="2400" u="none" cap="none" strike="noStrike">
                <a:solidFill>
                  <a:srgbClr val="002F86"/>
                </a:solidFill>
                <a:latin typeface="Montserrat"/>
                <a:ea typeface="Montserrat"/>
                <a:cs typeface="Montserrat"/>
                <a:sym typeface="Montserrat"/>
              </a:rPr>
              <a:t>1.bis. 	Aspetti teorici e</a:t>
            </a:r>
            <a:endParaRPr b="1" i="0" sz="2400" u="none" cap="none" strike="noStrike">
              <a:solidFill>
                <a:srgbClr val="002F86"/>
              </a:solidFill>
              <a:latin typeface="Montserrat"/>
              <a:ea typeface="Montserrat"/>
              <a:cs typeface="Montserrat"/>
              <a:sym typeface="Montserrat"/>
            </a:endParaRPr>
          </a:p>
          <a:p>
            <a:pPr indent="457200" lvl="0" marL="457200" marR="0" rtl="0" algn="l">
              <a:lnSpc>
                <a:spcPct val="90000"/>
              </a:lnSpc>
              <a:spcBef>
                <a:spcPts val="0"/>
              </a:spcBef>
              <a:spcAft>
                <a:spcPts val="0"/>
              </a:spcAft>
              <a:buClr>
                <a:srgbClr val="000000"/>
              </a:buClr>
              <a:buSzPts val="2400"/>
              <a:buFont typeface="Arial"/>
              <a:buNone/>
            </a:pPr>
            <a:r>
              <a:rPr b="1" i="0" lang="it" sz="2400" u="none" cap="none" strike="noStrike">
                <a:solidFill>
                  <a:srgbClr val="002F86"/>
                </a:solidFill>
                <a:latin typeface="Montserrat"/>
                <a:ea typeface="Montserrat"/>
                <a:cs typeface="Montserrat"/>
                <a:sym typeface="Montserrat"/>
              </a:rPr>
              <a:t>definizioni</a:t>
            </a:r>
            <a:br>
              <a:rPr b="1" i="0" lang="it" sz="2400" u="none" cap="none" strike="noStrike">
                <a:solidFill>
                  <a:srgbClr val="002F86"/>
                </a:solidFill>
                <a:latin typeface="Montserrat"/>
                <a:ea typeface="Montserrat"/>
                <a:cs typeface="Montserrat"/>
                <a:sym typeface="Montserrat"/>
              </a:rPr>
            </a:b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10"/>
          <p:cNvSpPr txBox="1"/>
          <p:nvPr/>
        </p:nvSpPr>
        <p:spPr>
          <a:xfrm>
            <a:off x="952500" y="365825"/>
            <a:ext cx="7887300" cy="476700"/>
          </a:xfrm>
          <a:prstGeom prst="rect">
            <a:avLst/>
          </a:prstGeom>
          <a:noFill/>
          <a:ln>
            <a:noFill/>
          </a:ln>
        </p:spPr>
        <p:txBody>
          <a:bodyPr anchorCtr="0" anchor="t" bIns="35100" lIns="35100" spcFirstLastPara="1" rIns="35100" wrap="square" tIns="35100">
            <a:noAutofit/>
          </a:bodyPr>
          <a:lstStyle/>
          <a:p>
            <a:pPr indent="0" lvl="0" marL="0" marR="0" rtl="0" algn="ctr">
              <a:lnSpc>
                <a:spcPct val="100000"/>
              </a:lnSpc>
              <a:spcBef>
                <a:spcPts val="0"/>
              </a:spcBef>
              <a:spcAft>
                <a:spcPts val="0"/>
              </a:spcAft>
              <a:buClr>
                <a:srgbClr val="003087"/>
              </a:buClr>
              <a:buSzPts val="2600"/>
              <a:buFont typeface="Montserrat Medium"/>
              <a:buNone/>
            </a:pPr>
            <a:r>
              <a:rPr lang="it" sz="2600">
                <a:solidFill>
                  <a:srgbClr val="003087"/>
                </a:solidFill>
                <a:latin typeface="Montserrat Medium"/>
                <a:ea typeface="Montserrat Medium"/>
                <a:cs typeface="Montserrat Medium"/>
                <a:sym typeface="Montserrat Medium"/>
              </a:rPr>
              <a:t>U</a:t>
            </a:r>
            <a:r>
              <a:rPr b="0" i="0" lang="it" sz="2600" u="none" cap="none" strike="noStrike">
                <a:solidFill>
                  <a:srgbClr val="003087"/>
                </a:solidFill>
                <a:latin typeface="Montserrat Medium"/>
                <a:ea typeface="Montserrat Medium"/>
                <a:cs typeface="Montserrat Medium"/>
                <a:sym typeface="Montserrat Medium"/>
              </a:rPr>
              <a:t>na “Teoria del Cambiamento” per BE</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p:txBody>
      </p:sp>
      <p:sp>
        <p:nvSpPr>
          <p:cNvPr id="273" name="Google Shape;273;p10"/>
          <p:cNvSpPr txBox="1"/>
          <p:nvPr/>
        </p:nvSpPr>
        <p:spPr>
          <a:xfrm>
            <a:off x="262466" y="4743274"/>
            <a:ext cx="2197200" cy="197100"/>
          </a:xfrm>
          <a:prstGeom prst="rect">
            <a:avLst/>
          </a:prstGeom>
          <a:noFill/>
          <a:ln>
            <a:noFill/>
          </a:ln>
        </p:spPr>
        <p:txBody>
          <a:bodyPr anchorCtr="0" anchor="ctr" bIns="35100" lIns="35100" spcFirstLastPara="1" rIns="35100" wrap="square" tIns="35100">
            <a:noAutofit/>
          </a:bodyPr>
          <a:lstStyle/>
          <a:p>
            <a:pPr indent="0" lvl="0" marL="0" marR="0" rtl="0" algn="l">
              <a:lnSpc>
                <a:spcPct val="100000"/>
              </a:lnSpc>
              <a:spcBef>
                <a:spcPts val="0"/>
              </a:spcBef>
              <a:spcAft>
                <a:spcPts val="0"/>
              </a:spcAft>
              <a:buClr>
                <a:srgbClr val="003087"/>
              </a:buClr>
              <a:buSzPts val="800"/>
              <a:buFont typeface="Montserrat Medium"/>
              <a:buNone/>
            </a:pPr>
            <a:r>
              <a:rPr b="0" i="0" lang="it" sz="800" u="none" cap="none" strike="noStrike">
                <a:solidFill>
                  <a:srgbClr val="003087"/>
                </a:solidFill>
                <a:latin typeface="Montserrat Medium"/>
                <a:ea typeface="Montserrat Medium"/>
                <a:cs typeface="Montserrat Medium"/>
                <a:sym typeface="Montserrat Medium"/>
              </a:rPr>
              <a:t>Banca Popolare Etica</a:t>
            </a:r>
            <a:endParaRPr b="0" i="0" sz="1400" u="none" cap="none" strike="noStrike">
              <a:solidFill>
                <a:srgbClr val="000000"/>
              </a:solidFill>
              <a:latin typeface="Arial"/>
              <a:ea typeface="Arial"/>
              <a:cs typeface="Arial"/>
              <a:sym typeface="Arial"/>
            </a:endParaRPr>
          </a:p>
        </p:txBody>
      </p:sp>
      <p:pic>
        <p:nvPicPr>
          <p:cNvPr descr="image.png" id="274" name="Google Shape;274;p10"/>
          <p:cNvPicPr preferRelativeResize="0"/>
          <p:nvPr/>
        </p:nvPicPr>
        <p:blipFill rotWithShape="1">
          <a:blip r:embed="rId3">
            <a:alphaModFix/>
          </a:blip>
          <a:srcRect b="0" l="0" r="0" t="0"/>
          <a:stretch/>
        </p:blipFill>
        <p:spPr>
          <a:xfrm>
            <a:off x="7573497" y="4000724"/>
            <a:ext cx="1075075" cy="742550"/>
          </a:xfrm>
          <a:prstGeom prst="rect">
            <a:avLst/>
          </a:prstGeom>
          <a:noFill/>
          <a:ln>
            <a:noFill/>
          </a:ln>
        </p:spPr>
      </p:pic>
      <p:graphicFrame>
        <p:nvGraphicFramePr>
          <p:cNvPr id="275" name="Google Shape;275;p10"/>
          <p:cNvGraphicFramePr/>
          <p:nvPr/>
        </p:nvGraphicFramePr>
        <p:xfrm>
          <a:off x="952500" y="1007000"/>
          <a:ext cx="3000000" cy="3000000"/>
        </p:xfrm>
        <a:graphic>
          <a:graphicData uri="http://schemas.openxmlformats.org/drawingml/2006/table">
            <a:tbl>
              <a:tblPr>
                <a:noFill/>
                <a:tableStyleId>{852C3FAE-802D-444A-A304-86FA8D048FA4}</a:tableStyleId>
              </a:tblPr>
              <a:tblGrid>
                <a:gridCol w="5629350"/>
                <a:gridCol w="2257825"/>
              </a:tblGrid>
              <a:tr h="597075">
                <a:tc>
                  <a:txBody>
                    <a:bodyPr/>
                    <a:lstStyle/>
                    <a:p>
                      <a:pPr indent="0" lvl="0" marL="0" marR="0" rtl="0" algn="ctr">
                        <a:lnSpc>
                          <a:spcPct val="100000"/>
                        </a:lnSpc>
                        <a:spcBef>
                          <a:spcPts val="0"/>
                        </a:spcBef>
                        <a:spcAft>
                          <a:spcPts val="0"/>
                        </a:spcAft>
                        <a:buClr>
                          <a:srgbClr val="000000"/>
                        </a:buClr>
                        <a:buSzPts val="1400"/>
                        <a:buFont typeface="Arial"/>
                        <a:buNone/>
                      </a:pPr>
                      <a:r>
                        <a:rPr lang="it" sz="1400" u="none" cap="none" strike="noStrike"/>
                        <a:t>ASSUNTI</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it" sz="1400" u="none" cap="none" strike="noStrike"/>
                        <a:t>EVIDENZE</a:t>
                      </a:r>
                      <a:endParaRPr sz="1400" u="none" cap="none" strike="noStrike"/>
                    </a:p>
                  </a:txBody>
                  <a:tcPr marT="91425" marB="91425" marR="91425" marL="91425"/>
                </a:tc>
              </a:tr>
              <a:tr h="1558875">
                <a:tc>
                  <a:txBody>
                    <a:bodyPr/>
                    <a:lstStyle/>
                    <a:p>
                      <a:pPr indent="0" lvl="0" marL="0" marR="0" rtl="0" algn="l">
                        <a:lnSpc>
                          <a:spcPct val="100000"/>
                        </a:lnSpc>
                        <a:spcBef>
                          <a:spcPts val="0"/>
                        </a:spcBef>
                        <a:spcAft>
                          <a:spcPts val="0"/>
                        </a:spcAft>
                        <a:buClr>
                          <a:srgbClr val="262626"/>
                        </a:buClr>
                        <a:buSzPts val="2000"/>
                        <a:buFont typeface="Arial"/>
                        <a:buNone/>
                      </a:pPr>
                      <a:r>
                        <a:rPr i="1" lang="it" sz="1500" u="none" cap="none" strike="noStrike">
                          <a:solidFill>
                            <a:srgbClr val="333333"/>
                          </a:solidFill>
                          <a:latin typeface="Roboto"/>
                          <a:ea typeface="Roboto"/>
                          <a:cs typeface="Roboto"/>
                          <a:sym typeface="Roboto"/>
                        </a:rPr>
                        <a:t>“Banca Etica si propone di stimolare chi riceve il credito a sviluppare le competenze e l’autonomia necessarie ad </a:t>
                      </a:r>
                      <a:r>
                        <a:rPr i="1" lang="it" sz="1500" u="sng" cap="none" strike="noStrike">
                          <a:solidFill>
                            <a:srgbClr val="333333"/>
                          </a:solidFill>
                          <a:latin typeface="Roboto"/>
                          <a:ea typeface="Roboto"/>
                          <a:cs typeface="Roboto"/>
                          <a:sym typeface="Roboto"/>
                        </a:rPr>
                        <a:t>acquisire la responsabilità economica, sociale e ambientale</a:t>
                      </a:r>
                      <a:r>
                        <a:rPr i="1" lang="it" sz="1500" u="none" cap="none" strike="noStrike">
                          <a:solidFill>
                            <a:srgbClr val="333333"/>
                          </a:solidFill>
                          <a:latin typeface="Roboto"/>
                          <a:ea typeface="Roboto"/>
                          <a:cs typeface="Roboto"/>
                          <a:sym typeface="Roboto"/>
                        </a:rPr>
                        <a:t>” </a:t>
                      </a:r>
                      <a:r>
                        <a:rPr b="1" lang="it" sz="1500" u="none" cap="none" strike="noStrike">
                          <a:solidFill>
                            <a:srgbClr val="333333"/>
                          </a:solidFill>
                          <a:latin typeface="Roboto"/>
                          <a:ea typeface="Roboto"/>
                          <a:cs typeface="Roboto"/>
                          <a:sym typeface="Roboto"/>
                        </a:rPr>
                        <a:t>(Codice Etico di BE)</a:t>
                      </a:r>
                      <a:endParaRPr b="1" sz="1500" u="none" cap="none" strike="noStrike">
                        <a:solidFill>
                          <a:srgbClr val="333333"/>
                        </a:solidFill>
                        <a:latin typeface="Roboto"/>
                        <a:ea typeface="Roboto"/>
                        <a:cs typeface="Roboto"/>
                        <a:sym typeface="Roboto"/>
                      </a:endParaRPr>
                    </a:p>
                    <a:p>
                      <a:pPr indent="0" lvl="0" marL="0" marR="0" rtl="0" algn="l">
                        <a:lnSpc>
                          <a:spcPct val="100000"/>
                        </a:lnSpc>
                        <a:spcBef>
                          <a:spcPts val="600"/>
                        </a:spcBef>
                        <a:spcAft>
                          <a:spcPts val="0"/>
                        </a:spcAft>
                        <a:buClr>
                          <a:srgbClr val="262626"/>
                        </a:buClr>
                        <a:buSzPts val="2000"/>
                        <a:buFont typeface="Arial"/>
                        <a:buNone/>
                      </a:pPr>
                      <a:r>
                        <a:t/>
                      </a:r>
                      <a:endParaRPr b="1" sz="1500" u="none" cap="none" strike="noStrike">
                        <a:solidFill>
                          <a:srgbClr val="333333"/>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i="1" lang="it" sz="1500" u="none" cap="none" strike="noStrike">
                          <a:solidFill>
                            <a:srgbClr val="333333"/>
                          </a:solidFill>
                          <a:latin typeface="Roboto"/>
                          <a:ea typeface="Roboto"/>
                          <a:cs typeface="Roboto"/>
                          <a:sym typeface="Roboto"/>
                        </a:rPr>
                        <a:t>“Obiettivo di Banca Etica è quello di far confluire risorse e fiducia verso quei </a:t>
                      </a:r>
                      <a:r>
                        <a:rPr i="1" lang="it" sz="1500" u="sng" cap="none" strike="noStrike">
                          <a:solidFill>
                            <a:srgbClr val="333333"/>
                          </a:solidFill>
                          <a:latin typeface="Roboto"/>
                          <a:ea typeface="Roboto"/>
                          <a:cs typeface="Roboto"/>
                          <a:sym typeface="Roboto"/>
                        </a:rPr>
                        <a:t>progetti di cui la comunità civile ha bisogno</a:t>
                      </a:r>
                      <a:r>
                        <a:rPr i="1" lang="it" sz="1500" u="none" cap="none" strike="noStrike">
                          <a:solidFill>
                            <a:srgbClr val="333333"/>
                          </a:solidFill>
                          <a:latin typeface="Roboto"/>
                          <a:ea typeface="Roboto"/>
                          <a:cs typeface="Roboto"/>
                          <a:sym typeface="Roboto"/>
                        </a:rPr>
                        <a:t> per crescere, con la consapevolezza che l'opera di Banca Etica non resterà residuale solo se si permeeranno la società e le istituzioni politiche di cultura e regole diverse”</a:t>
                      </a:r>
                      <a:r>
                        <a:rPr lang="it" sz="1500" u="none" cap="none" strike="noStrike">
                          <a:solidFill>
                            <a:srgbClr val="333333"/>
                          </a:solidFill>
                          <a:latin typeface="Roboto"/>
                          <a:ea typeface="Roboto"/>
                          <a:cs typeface="Roboto"/>
                          <a:sym typeface="Roboto"/>
                        </a:rPr>
                        <a:t> </a:t>
                      </a:r>
                      <a:r>
                        <a:rPr b="1" lang="it" sz="1500" u="none" cap="none" strike="noStrike">
                          <a:solidFill>
                            <a:srgbClr val="333333"/>
                          </a:solidFill>
                          <a:latin typeface="Roboto"/>
                          <a:ea typeface="Roboto"/>
                          <a:cs typeface="Roboto"/>
                          <a:sym typeface="Roboto"/>
                        </a:rPr>
                        <a:t>(Manifesto Politico di BE)</a:t>
                      </a:r>
                      <a:endParaRPr b="1" sz="1500" u="none" cap="none" strike="noStrike">
                        <a:solidFill>
                          <a:srgbClr val="33333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b="1" lang="it" sz="1800" u="none" cap="none" strike="noStrike"/>
                        <a:t>Misurazione di impatto e VSA</a:t>
                      </a:r>
                      <a:endParaRPr b="1" sz="1800" u="none" cap="none" strike="noStrike"/>
                    </a:p>
                  </a:txBody>
                  <a:tcPr marT="91425" marB="91425" marR="91425" marL="91425"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pic>
        <p:nvPicPr>
          <p:cNvPr descr="image.png" id="280" name="Google Shape;280;p11"/>
          <p:cNvPicPr preferRelativeResize="0"/>
          <p:nvPr/>
        </p:nvPicPr>
        <p:blipFill rotWithShape="1">
          <a:blip r:embed="rId3">
            <a:alphaModFix/>
          </a:blip>
          <a:srcRect b="0" l="0" r="0" t="0"/>
          <a:stretch/>
        </p:blipFill>
        <p:spPr>
          <a:xfrm>
            <a:off x="7649697" y="4076924"/>
            <a:ext cx="1075075" cy="742550"/>
          </a:xfrm>
          <a:prstGeom prst="rect">
            <a:avLst/>
          </a:prstGeom>
          <a:noFill/>
          <a:ln>
            <a:noFill/>
          </a:ln>
        </p:spPr>
      </p:pic>
      <p:sp>
        <p:nvSpPr>
          <p:cNvPr id="281" name="Google Shape;281;p11"/>
          <p:cNvSpPr txBox="1"/>
          <p:nvPr/>
        </p:nvSpPr>
        <p:spPr>
          <a:xfrm>
            <a:off x="952500" y="365825"/>
            <a:ext cx="7887300" cy="476700"/>
          </a:xfrm>
          <a:prstGeom prst="rect">
            <a:avLst/>
          </a:prstGeom>
          <a:noFill/>
          <a:ln>
            <a:noFill/>
          </a:ln>
        </p:spPr>
        <p:txBody>
          <a:bodyPr anchorCtr="0" anchor="t" bIns="35100" lIns="35100" spcFirstLastPara="1" rIns="35100" wrap="square" tIns="35100">
            <a:noAutofit/>
          </a:bodyPr>
          <a:lstStyle/>
          <a:p>
            <a:pPr indent="0" lvl="0" marL="0" marR="0" rtl="0" algn="ctr">
              <a:lnSpc>
                <a:spcPct val="100000"/>
              </a:lnSpc>
              <a:spcBef>
                <a:spcPts val="0"/>
              </a:spcBef>
              <a:spcAft>
                <a:spcPts val="0"/>
              </a:spcAft>
              <a:buClr>
                <a:srgbClr val="003087"/>
              </a:buClr>
              <a:buSzPts val="2600"/>
              <a:buFont typeface="Montserrat Medium"/>
              <a:buNone/>
            </a:pPr>
            <a:r>
              <a:rPr lang="it" sz="2600">
                <a:solidFill>
                  <a:srgbClr val="003087"/>
                </a:solidFill>
                <a:latin typeface="Montserrat Medium"/>
                <a:ea typeface="Montserrat Medium"/>
                <a:cs typeface="Montserrat Medium"/>
                <a:sym typeface="Montserrat Medium"/>
              </a:rPr>
              <a:t>U</a:t>
            </a:r>
            <a:r>
              <a:rPr b="0" i="0" lang="it" sz="2600" u="none" cap="none" strike="noStrike">
                <a:solidFill>
                  <a:srgbClr val="003087"/>
                </a:solidFill>
                <a:latin typeface="Montserrat Medium"/>
                <a:ea typeface="Montserrat Medium"/>
                <a:cs typeface="Montserrat Medium"/>
                <a:sym typeface="Montserrat Medium"/>
              </a:rPr>
              <a:t>na “Teoria del Cambiamento” per BE</a:t>
            </a:r>
            <a:endParaRPr b="0" i="0" sz="2600" u="none" cap="none" strike="noStrike">
              <a:solidFill>
                <a:srgbClr val="003087"/>
              </a:solidFill>
              <a:latin typeface="Montserrat Medium"/>
              <a:ea typeface="Montserrat Medium"/>
              <a:cs typeface="Montserrat Medium"/>
              <a:sym typeface="Montserrat Medium"/>
            </a:endParaRPr>
          </a:p>
        </p:txBody>
      </p:sp>
      <p:sp>
        <p:nvSpPr>
          <p:cNvPr id="282" name="Google Shape;282;p11"/>
          <p:cNvSpPr/>
          <p:nvPr/>
        </p:nvSpPr>
        <p:spPr>
          <a:xfrm>
            <a:off x="536275" y="1028750"/>
            <a:ext cx="8147100" cy="3240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500"/>
              <a:buFont typeface="Arial"/>
              <a:buNone/>
            </a:pPr>
            <a:r>
              <a:rPr lang="it" sz="1500">
                <a:solidFill>
                  <a:srgbClr val="222222"/>
                </a:solidFill>
                <a:latin typeface="Roboto"/>
                <a:ea typeface="Roboto"/>
                <a:cs typeface="Roboto"/>
                <a:sym typeface="Roboto"/>
              </a:rPr>
              <a:t>Nel caso di BE non è possibile descrivere nel dettaglio gli step verso il cambiamento che sono diversi per ognuna delle realtà finanziate. Ma si individuano dei concetti ampi che siano di riferimento per guidare le nostre azioni verso il cambiamento che auspichiamo: </a:t>
            </a:r>
            <a:endParaRPr sz="1500">
              <a:solidFill>
                <a:srgbClr val="222222"/>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500"/>
              <a:buFont typeface="Arial"/>
              <a:buNone/>
            </a:pPr>
            <a:r>
              <a:t/>
            </a:r>
            <a:endParaRPr sz="1500">
              <a:solidFill>
                <a:srgbClr val="222222"/>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500"/>
              <a:buFont typeface="Arial"/>
              <a:buNone/>
            </a:pPr>
            <a:r>
              <a:rPr lang="it" sz="1500">
                <a:solidFill>
                  <a:srgbClr val="222222"/>
                </a:solidFill>
                <a:latin typeface="Roboto"/>
                <a:ea typeface="Roboto"/>
                <a:cs typeface="Roboto"/>
                <a:sym typeface="Roboto"/>
              </a:rPr>
              <a:t>il c</a:t>
            </a:r>
            <a:r>
              <a:rPr b="0" i="0" lang="it" sz="1500" u="none" cap="none" strike="noStrike">
                <a:solidFill>
                  <a:srgbClr val="222222"/>
                </a:solidFill>
                <a:latin typeface="Roboto"/>
                <a:ea typeface="Roboto"/>
                <a:cs typeface="Roboto"/>
                <a:sym typeface="Roboto"/>
              </a:rPr>
              <a:t>ambiamento passa attraverso la </a:t>
            </a:r>
            <a:r>
              <a:rPr b="1" i="0" lang="it" sz="1500" u="none" cap="none" strike="noStrike">
                <a:solidFill>
                  <a:srgbClr val="222222"/>
                </a:solidFill>
                <a:latin typeface="Roboto"/>
                <a:ea typeface="Roboto"/>
                <a:cs typeface="Roboto"/>
                <a:sym typeface="Roboto"/>
              </a:rPr>
              <a:t>promozione della Nuova Economia</a:t>
            </a:r>
            <a:r>
              <a:rPr b="0" i="0" lang="it" sz="1500" u="none" cap="none" strike="noStrike">
                <a:solidFill>
                  <a:srgbClr val="222222"/>
                </a:solidFill>
                <a:latin typeface="Roboto"/>
                <a:ea typeface="Roboto"/>
                <a:cs typeface="Roboto"/>
                <a:sym typeface="Roboto"/>
              </a:rPr>
              <a:t>:</a:t>
            </a:r>
            <a:endParaRPr b="0" i="0" sz="1500" u="none" cap="none" strike="noStrike">
              <a:solidFill>
                <a:srgbClr val="222222"/>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222222"/>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500"/>
              <a:buFont typeface="Arial"/>
              <a:buNone/>
            </a:pPr>
            <a:r>
              <a:rPr b="0" i="0" lang="it" sz="1500" u="none" cap="none" strike="noStrike">
                <a:solidFill>
                  <a:srgbClr val="222222"/>
                </a:solidFill>
                <a:latin typeface="Roboto"/>
                <a:ea typeface="Roboto"/>
                <a:cs typeface="Roboto"/>
                <a:sym typeface="Roboto"/>
              </a:rPr>
              <a:t>L’impresa civile o “nuova” è quella in grado </a:t>
            </a:r>
            <a:r>
              <a:rPr b="1" i="0" lang="it" sz="1500" u="none" cap="none" strike="noStrike">
                <a:solidFill>
                  <a:srgbClr val="222222"/>
                </a:solidFill>
                <a:latin typeface="Roboto"/>
                <a:ea typeface="Roboto"/>
                <a:cs typeface="Roboto"/>
                <a:sym typeface="Roboto"/>
              </a:rPr>
              <a:t>di generare Bene Comune;</a:t>
            </a:r>
            <a:endParaRPr b="1" i="0" sz="1500" u="none" cap="none" strike="noStrike">
              <a:solidFill>
                <a:srgbClr val="222222"/>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500"/>
              <a:buFont typeface="Arial"/>
              <a:buNone/>
            </a:pPr>
            <a:r>
              <a:t/>
            </a:r>
            <a:endParaRPr b="1" i="0" sz="1500" u="none" cap="none" strike="noStrike">
              <a:solidFill>
                <a:srgbClr val="222222"/>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500"/>
              <a:buFont typeface="Arial"/>
              <a:buNone/>
            </a:pPr>
            <a:r>
              <a:rPr b="0" i="0" lang="it" sz="1500" u="none" cap="none" strike="noStrike">
                <a:solidFill>
                  <a:srgbClr val="222222"/>
                </a:solidFill>
                <a:latin typeface="Roboto"/>
                <a:ea typeface="Roboto"/>
                <a:cs typeface="Roboto"/>
                <a:sym typeface="Roboto"/>
              </a:rPr>
              <a:t>Una impresa che si fonda, oltre che sullo scambio di equivalenti e sulla redistribuzione:</a:t>
            </a:r>
            <a:endParaRPr b="0" i="0" sz="1500" u="none" cap="none" strike="noStrike">
              <a:solidFill>
                <a:srgbClr val="222222"/>
              </a:solidFill>
              <a:latin typeface="Roboto"/>
              <a:ea typeface="Roboto"/>
              <a:cs typeface="Roboto"/>
              <a:sym typeface="Roboto"/>
            </a:endParaRPr>
          </a:p>
          <a:p>
            <a:pPr indent="-323850" lvl="0" marL="457200" marR="0" rtl="0" algn="just">
              <a:lnSpc>
                <a:spcPct val="100000"/>
              </a:lnSpc>
              <a:spcBef>
                <a:spcPts val="0"/>
              </a:spcBef>
              <a:spcAft>
                <a:spcPts val="0"/>
              </a:spcAft>
              <a:buClr>
                <a:srgbClr val="222222"/>
              </a:buClr>
              <a:buSzPts val="1500"/>
              <a:buFont typeface="Roboto"/>
              <a:buChar char="●"/>
            </a:pPr>
            <a:r>
              <a:rPr b="0" i="0" lang="it" sz="1500" u="none" cap="none" strike="noStrike">
                <a:solidFill>
                  <a:srgbClr val="222222"/>
                </a:solidFill>
                <a:latin typeface="Roboto"/>
                <a:ea typeface="Roboto"/>
                <a:cs typeface="Roboto"/>
                <a:sym typeface="Roboto"/>
              </a:rPr>
              <a:t>sulla </a:t>
            </a:r>
            <a:r>
              <a:rPr b="1" i="0" lang="it" sz="1500" u="none" cap="none" strike="noStrike">
                <a:solidFill>
                  <a:srgbClr val="222222"/>
                </a:solidFill>
                <a:latin typeface="Roboto"/>
                <a:ea typeface="Roboto"/>
                <a:cs typeface="Roboto"/>
                <a:sym typeface="Roboto"/>
              </a:rPr>
              <a:t>reciprocità </a:t>
            </a:r>
            <a:r>
              <a:rPr b="0" i="0" lang="it" sz="1500" u="none" cap="none" strike="noStrike">
                <a:solidFill>
                  <a:srgbClr val="222222"/>
                </a:solidFill>
                <a:latin typeface="Roboto"/>
                <a:ea typeface="Roboto"/>
                <a:cs typeface="Roboto"/>
                <a:sym typeface="Roboto"/>
              </a:rPr>
              <a:t>(entro cui vi è la solidarietà, la fraternità, l'economia del dono ecc.); </a:t>
            </a:r>
            <a:endParaRPr b="0" i="0" sz="1500" u="none" cap="none" strike="noStrike">
              <a:solidFill>
                <a:srgbClr val="222222"/>
              </a:solidFill>
              <a:latin typeface="Roboto"/>
              <a:ea typeface="Roboto"/>
              <a:cs typeface="Roboto"/>
              <a:sym typeface="Roboto"/>
            </a:endParaRPr>
          </a:p>
          <a:p>
            <a:pPr indent="-323850" lvl="0" marL="457200" marR="0" rtl="0" algn="just">
              <a:lnSpc>
                <a:spcPct val="100000"/>
              </a:lnSpc>
              <a:spcBef>
                <a:spcPts val="0"/>
              </a:spcBef>
              <a:spcAft>
                <a:spcPts val="0"/>
              </a:spcAft>
              <a:buClr>
                <a:srgbClr val="222222"/>
              </a:buClr>
              <a:buSzPts val="1500"/>
              <a:buFont typeface="Roboto"/>
              <a:buChar char="●"/>
            </a:pPr>
            <a:r>
              <a:rPr b="0" i="0" lang="it" sz="1500" u="none" cap="none" strike="noStrike">
                <a:solidFill>
                  <a:srgbClr val="222222"/>
                </a:solidFill>
                <a:latin typeface="Roboto"/>
                <a:ea typeface="Roboto"/>
                <a:cs typeface="Roboto"/>
                <a:sym typeface="Roboto"/>
              </a:rPr>
              <a:t>sulla </a:t>
            </a:r>
            <a:r>
              <a:rPr b="1" i="0" lang="it" sz="1500" u="none" cap="none" strike="noStrike">
                <a:solidFill>
                  <a:srgbClr val="222222"/>
                </a:solidFill>
                <a:latin typeface="Roboto"/>
                <a:ea typeface="Roboto"/>
                <a:cs typeface="Roboto"/>
                <a:sym typeface="Roboto"/>
              </a:rPr>
              <a:t>capacità di generare valore condiviso </a:t>
            </a:r>
            <a:r>
              <a:rPr b="0" i="0" lang="it" sz="1500" u="none" cap="none" strike="noStrike">
                <a:solidFill>
                  <a:srgbClr val="222222"/>
                </a:solidFill>
                <a:latin typeface="Roboto"/>
                <a:ea typeface="Roboto"/>
                <a:cs typeface="Roboto"/>
                <a:sym typeface="Roboto"/>
              </a:rPr>
              <a:t>(economico, sociale ed ambientale), nel quale si include anche il profitto sociale </a:t>
            </a:r>
            <a:endParaRPr b="0" i="0" sz="1500" u="none" cap="none" strike="noStrike">
              <a:solidFill>
                <a:srgbClr val="222222"/>
              </a:solidFill>
              <a:latin typeface="Roboto"/>
              <a:ea typeface="Roboto"/>
              <a:cs typeface="Roboto"/>
              <a:sym typeface="Roboto"/>
            </a:endParaRPr>
          </a:p>
          <a:p>
            <a:pPr indent="-323850" lvl="0" marL="457200" marR="0" rtl="0" algn="just">
              <a:lnSpc>
                <a:spcPct val="100000"/>
              </a:lnSpc>
              <a:spcBef>
                <a:spcPts val="0"/>
              </a:spcBef>
              <a:spcAft>
                <a:spcPts val="0"/>
              </a:spcAft>
              <a:buClr>
                <a:srgbClr val="222222"/>
              </a:buClr>
              <a:buSzPts val="1500"/>
              <a:buFont typeface="Roboto"/>
              <a:buChar char="●"/>
            </a:pPr>
            <a:r>
              <a:rPr b="0" i="0" lang="it" sz="1500" u="none" cap="none" strike="noStrike">
                <a:solidFill>
                  <a:srgbClr val="222222"/>
                </a:solidFill>
                <a:latin typeface="Roboto"/>
                <a:ea typeface="Roboto"/>
                <a:cs typeface="Roboto"/>
                <a:sym typeface="Roboto"/>
              </a:rPr>
              <a:t>sulla </a:t>
            </a:r>
            <a:r>
              <a:rPr b="1" i="0" lang="it" sz="1500" u="none" cap="none" strike="noStrike">
                <a:solidFill>
                  <a:srgbClr val="222222"/>
                </a:solidFill>
                <a:latin typeface="Roboto"/>
                <a:ea typeface="Roboto"/>
                <a:cs typeface="Roboto"/>
                <a:sym typeface="Roboto"/>
              </a:rPr>
              <a:t>responsabilità</a:t>
            </a:r>
            <a:r>
              <a:rPr b="0" i="0" lang="it" sz="1500" u="none" cap="none" strike="noStrike">
                <a:solidFill>
                  <a:srgbClr val="222222"/>
                </a:solidFill>
                <a:latin typeface="Roboto"/>
                <a:ea typeface="Roboto"/>
                <a:cs typeface="Roboto"/>
                <a:sym typeface="Roboto"/>
              </a:rPr>
              <a:t> nell’affrontare i nodi critici dell’ingiustizia sociale </a:t>
            </a:r>
            <a:endParaRPr b="0" i="0" sz="1500" u="none" cap="none" strike="noStrike">
              <a:solidFill>
                <a:srgbClr val="222222"/>
              </a:solidFill>
              <a:latin typeface="Roboto"/>
              <a:ea typeface="Roboto"/>
              <a:cs typeface="Roboto"/>
              <a:sym typeface="Roboto"/>
            </a:endParaRPr>
          </a:p>
          <a:p>
            <a:pPr indent="-323850" lvl="0" marL="457200" marR="0" rtl="0" algn="just">
              <a:lnSpc>
                <a:spcPct val="100000"/>
              </a:lnSpc>
              <a:spcBef>
                <a:spcPts val="0"/>
              </a:spcBef>
              <a:spcAft>
                <a:spcPts val="0"/>
              </a:spcAft>
              <a:buClr>
                <a:srgbClr val="222222"/>
              </a:buClr>
              <a:buSzPts val="1500"/>
              <a:buFont typeface="Roboto"/>
              <a:buChar char="●"/>
            </a:pPr>
            <a:r>
              <a:rPr b="0" i="0" lang="it" sz="1500" u="none" cap="none" strike="noStrike">
                <a:solidFill>
                  <a:srgbClr val="222222"/>
                </a:solidFill>
                <a:latin typeface="Roboto"/>
                <a:ea typeface="Roboto"/>
                <a:cs typeface="Roboto"/>
                <a:sym typeface="Roboto"/>
              </a:rPr>
              <a:t>sul valore della </a:t>
            </a:r>
            <a:r>
              <a:rPr b="1" i="0" lang="it" sz="1500" u="none" cap="none" strike="noStrike">
                <a:solidFill>
                  <a:srgbClr val="222222"/>
                </a:solidFill>
                <a:latin typeface="Roboto"/>
                <a:ea typeface="Roboto"/>
                <a:cs typeface="Roboto"/>
                <a:sym typeface="Roboto"/>
              </a:rPr>
              <a:t>relazione umana</a:t>
            </a:r>
            <a:endParaRPr b="1" i="0" sz="1500" u="none" cap="none" strike="noStrike">
              <a:solidFill>
                <a:srgbClr val="222222"/>
              </a:solidFill>
              <a:latin typeface="Roboto"/>
              <a:ea typeface="Roboto"/>
              <a:cs typeface="Roboto"/>
              <a:sym typeface="Roboto"/>
            </a:endParaRPr>
          </a:p>
          <a:p>
            <a:pPr indent="-323850" lvl="0" marL="457200" marR="0" rtl="0" algn="just">
              <a:lnSpc>
                <a:spcPct val="100000"/>
              </a:lnSpc>
              <a:spcBef>
                <a:spcPts val="0"/>
              </a:spcBef>
              <a:spcAft>
                <a:spcPts val="0"/>
              </a:spcAft>
              <a:buClr>
                <a:srgbClr val="222222"/>
              </a:buClr>
              <a:buSzPts val="1500"/>
              <a:buFont typeface="Roboto"/>
              <a:buChar char="●"/>
            </a:pPr>
            <a:r>
              <a:rPr b="0" i="0" lang="it" sz="1500" u="none" cap="none" strike="noStrike">
                <a:solidFill>
                  <a:srgbClr val="222222"/>
                </a:solidFill>
                <a:latin typeface="Roboto"/>
                <a:ea typeface="Roboto"/>
                <a:cs typeface="Roboto"/>
                <a:sym typeface="Roboto"/>
              </a:rPr>
              <a:t>sulla </a:t>
            </a:r>
            <a:r>
              <a:rPr b="1" i="0" lang="it" sz="1500" u="none" cap="none" strike="noStrike">
                <a:solidFill>
                  <a:srgbClr val="222222"/>
                </a:solidFill>
                <a:latin typeface="Roboto"/>
                <a:ea typeface="Roboto"/>
                <a:cs typeface="Roboto"/>
                <a:sym typeface="Roboto"/>
              </a:rPr>
              <a:t>inclusione </a:t>
            </a:r>
            <a:r>
              <a:rPr b="0" i="0" lang="it" sz="1500" u="none" cap="none" strike="noStrike">
                <a:solidFill>
                  <a:srgbClr val="222222"/>
                </a:solidFill>
                <a:latin typeface="Roboto"/>
                <a:ea typeface="Roboto"/>
                <a:cs typeface="Roboto"/>
                <a:sym typeface="Roboto"/>
              </a:rPr>
              <a:t>delle persone</a:t>
            </a:r>
            <a:endParaRPr b="0" i="0" sz="1500" u="none" cap="none" strike="noStrike">
              <a:solidFill>
                <a:srgbClr val="222222"/>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pic>
        <p:nvPicPr>
          <p:cNvPr descr="image.png" id="287" name="Google Shape;287;p12"/>
          <p:cNvPicPr preferRelativeResize="0"/>
          <p:nvPr/>
        </p:nvPicPr>
        <p:blipFill rotWithShape="1">
          <a:blip r:embed="rId3">
            <a:alphaModFix/>
          </a:blip>
          <a:srcRect b="0" l="0" r="0" t="0"/>
          <a:stretch/>
        </p:blipFill>
        <p:spPr>
          <a:xfrm>
            <a:off x="7649697" y="4076924"/>
            <a:ext cx="1075075" cy="742550"/>
          </a:xfrm>
          <a:prstGeom prst="rect">
            <a:avLst/>
          </a:prstGeom>
          <a:noFill/>
          <a:ln>
            <a:noFill/>
          </a:ln>
        </p:spPr>
      </p:pic>
      <p:sp>
        <p:nvSpPr>
          <p:cNvPr id="288" name="Google Shape;288;p12"/>
          <p:cNvSpPr txBox="1"/>
          <p:nvPr/>
        </p:nvSpPr>
        <p:spPr>
          <a:xfrm>
            <a:off x="952500" y="365825"/>
            <a:ext cx="7887300" cy="476700"/>
          </a:xfrm>
          <a:prstGeom prst="rect">
            <a:avLst/>
          </a:prstGeom>
          <a:noFill/>
          <a:ln>
            <a:noFill/>
          </a:ln>
        </p:spPr>
        <p:txBody>
          <a:bodyPr anchorCtr="0" anchor="t" bIns="35100" lIns="35100" spcFirstLastPara="1" rIns="35100" wrap="square" tIns="35100">
            <a:noAutofit/>
          </a:bodyPr>
          <a:lstStyle/>
          <a:p>
            <a:pPr indent="0" lvl="0" marL="0" marR="0" rtl="0" algn="ctr">
              <a:lnSpc>
                <a:spcPct val="100000"/>
              </a:lnSpc>
              <a:spcBef>
                <a:spcPts val="0"/>
              </a:spcBef>
              <a:spcAft>
                <a:spcPts val="0"/>
              </a:spcAft>
              <a:buClr>
                <a:srgbClr val="003087"/>
              </a:buClr>
              <a:buSzPts val="2600"/>
              <a:buFont typeface="Montserrat Medium"/>
              <a:buNone/>
            </a:pPr>
            <a:r>
              <a:rPr lang="it" sz="2600">
                <a:solidFill>
                  <a:srgbClr val="003087"/>
                </a:solidFill>
                <a:latin typeface="Montserrat Medium"/>
                <a:ea typeface="Montserrat Medium"/>
                <a:cs typeface="Montserrat Medium"/>
                <a:sym typeface="Montserrat Medium"/>
              </a:rPr>
              <a:t>U</a:t>
            </a:r>
            <a:r>
              <a:rPr b="0" i="0" lang="it" sz="2600" u="none" cap="none" strike="noStrike">
                <a:solidFill>
                  <a:srgbClr val="003087"/>
                </a:solidFill>
                <a:latin typeface="Montserrat Medium"/>
                <a:ea typeface="Montserrat Medium"/>
                <a:cs typeface="Montserrat Medium"/>
                <a:sym typeface="Montserrat Medium"/>
              </a:rPr>
              <a:t>na “Teoria del Cambiamento” per BE</a:t>
            </a:r>
            <a:endParaRPr b="0" i="0" sz="2600" u="none" cap="none" strike="noStrike">
              <a:solidFill>
                <a:srgbClr val="003087"/>
              </a:solidFill>
              <a:latin typeface="Montserrat Medium"/>
              <a:ea typeface="Montserrat Medium"/>
              <a:cs typeface="Montserrat Medium"/>
              <a:sym typeface="Montserrat Medium"/>
            </a:endParaRPr>
          </a:p>
        </p:txBody>
      </p:sp>
      <p:sp>
        <p:nvSpPr>
          <p:cNvPr id="289" name="Google Shape;289;p12"/>
          <p:cNvSpPr/>
          <p:nvPr/>
        </p:nvSpPr>
        <p:spPr>
          <a:xfrm>
            <a:off x="536275" y="800150"/>
            <a:ext cx="8147100" cy="3240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it" sz="1800" u="none" cap="none" strike="noStrike">
                <a:solidFill>
                  <a:srgbClr val="00000A"/>
                </a:solidFill>
                <a:latin typeface="Calibri"/>
                <a:ea typeface="Calibri"/>
                <a:cs typeface="Calibri"/>
                <a:sym typeface="Calibri"/>
              </a:rPr>
              <a:t>La dimensione comunitaria è il fattore abilitante dei processi di Nuova Economia, assieme ad ulteriori 4 dimensioni:</a:t>
            </a:r>
            <a:endParaRPr b="0" i="0" sz="1800" u="none" cap="none" strike="noStrike">
              <a:solidFill>
                <a:srgbClr val="222222"/>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222222"/>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222222"/>
              </a:solidFill>
              <a:latin typeface="Roboto"/>
              <a:ea typeface="Roboto"/>
              <a:cs typeface="Roboto"/>
              <a:sym typeface="Roboto"/>
            </a:endParaRPr>
          </a:p>
        </p:txBody>
      </p:sp>
      <p:sp>
        <p:nvSpPr>
          <p:cNvPr id="290" name="Google Shape;290;p12"/>
          <p:cNvSpPr/>
          <p:nvPr/>
        </p:nvSpPr>
        <p:spPr>
          <a:xfrm>
            <a:off x="2914250" y="2190750"/>
            <a:ext cx="3008700" cy="2730900"/>
          </a:xfrm>
          <a:prstGeom prst="ellipse">
            <a:avLst/>
          </a:prstGeom>
          <a:solidFill>
            <a:srgbClr val="FCD11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it" sz="1800" u="none" cap="none" strike="noStrike">
                <a:solidFill>
                  <a:srgbClr val="000000"/>
                </a:solidFill>
                <a:latin typeface="Arial"/>
                <a:ea typeface="Arial"/>
                <a:cs typeface="Arial"/>
                <a:sym typeface="Arial"/>
              </a:rPr>
              <a:t>DIMENSIONE COMUNITARIA</a:t>
            </a:r>
            <a:endParaRPr b="1" i="0" sz="1800" u="none" cap="none" strike="noStrike">
              <a:solidFill>
                <a:srgbClr val="000000"/>
              </a:solidFill>
              <a:latin typeface="Arial"/>
              <a:ea typeface="Arial"/>
              <a:cs typeface="Arial"/>
              <a:sym typeface="Arial"/>
            </a:endParaRPr>
          </a:p>
        </p:txBody>
      </p:sp>
      <p:grpSp>
        <p:nvGrpSpPr>
          <p:cNvPr id="291" name="Google Shape;291;p12"/>
          <p:cNvGrpSpPr/>
          <p:nvPr/>
        </p:nvGrpSpPr>
        <p:grpSpPr>
          <a:xfrm>
            <a:off x="5021945" y="3538487"/>
            <a:ext cx="1717421" cy="1605006"/>
            <a:chOff x="4701894" y="1493874"/>
            <a:chExt cx="2166000" cy="2166000"/>
          </a:xfrm>
        </p:grpSpPr>
        <p:sp>
          <p:nvSpPr>
            <p:cNvPr id="292" name="Google Shape;292;p12"/>
            <p:cNvSpPr/>
            <p:nvPr/>
          </p:nvSpPr>
          <p:spPr>
            <a:xfrm>
              <a:off x="4701894" y="1493874"/>
              <a:ext cx="2166000" cy="2166000"/>
            </a:xfrm>
            <a:prstGeom prst="ellipse">
              <a:avLst/>
            </a:prstGeom>
            <a:solidFill>
              <a:srgbClr val="0038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12"/>
            <p:cNvSpPr txBox="1"/>
            <p:nvPr/>
          </p:nvSpPr>
          <p:spPr>
            <a:xfrm>
              <a:off x="5036843" y="2225411"/>
              <a:ext cx="1496100" cy="702900"/>
            </a:xfrm>
            <a:prstGeom prst="rect">
              <a:avLst/>
            </a:prstGeom>
            <a:solidFill>
              <a:srgbClr val="00386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it" sz="1400" u="none" cap="none" strike="noStrike">
                  <a:solidFill>
                    <a:srgbClr val="FFFFFF"/>
                  </a:solidFill>
                  <a:latin typeface="Roboto"/>
                  <a:ea typeface="Roboto"/>
                  <a:cs typeface="Roboto"/>
                  <a:sym typeface="Roboto"/>
                </a:rPr>
                <a:t>LEGALITA’</a:t>
              </a:r>
              <a:endParaRPr b="0" i="0" sz="1400" u="none" cap="none" strike="noStrike">
                <a:solidFill>
                  <a:srgbClr val="FFFFFF"/>
                </a:solidFill>
                <a:latin typeface="Roboto"/>
                <a:ea typeface="Roboto"/>
                <a:cs typeface="Roboto"/>
                <a:sym typeface="Roboto"/>
              </a:endParaRPr>
            </a:p>
          </p:txBody>
        </p:sp>
      </p:grpSp>
      <p:grpSp>
        <p:nvGrpSpPr>
          <p:cNvPr id="294" name="Google Shape;294;p12"/>
          <p:cNvGrpSpPr/>
          <p:nvPr/>
        </p:nvGrpSpPr>
        <p:grpSpPr>
          <a:xfrm>
            <a:off x="4810032" y="1563517"/>
            <a:ext cx="1717421" cy="1605006"/>
            <a:chOff x="3614360" y="410488"/>
            <a:chExt cx="2166000" cy="2166000"/>
          </a:xfrm>
        </p:grpSpPr>
        <p:sp>
          <p:nvSpPr>
            <p:cNvPr id="295" name="Google Shape;295;p12"/>
            <p:cNvSpPr/>
            <p:nvPr/>
          </p:nvSpPr>
          <p:spPr>
            <a:xfrm>
              <a:off x="3614360" y="410488"/>
              <a:ext cx="2166000" cy="2166000"/>
            </a:xfrm>
            <a:prstGeom prst="ellipse">
              <a:avLst/>
            </a:prstGeom>
            <a:solidFill>
              <a:srgbClr val="0038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2"/>
            <p:cNvSpPr txBox="1"/>
            <p:nvPr/>
          </p:nvSpPr>
          <p:spPr>
            <a:xfrm>
              <a:off x="3949313" y="1142046"/>
              <a:ext cx="1496100" cy="702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it" sz="1400" u="none" cap="none" strike="noStrike">
                  <a:solidFill>
                    <a:srgbClr val="FFFFFF"/>
                  </a:solidFill>
                  <a:latin typeface="Roboto"/>
                  <a:ea typeface="Roboto"/>
                  <a:cs typeface="Roboto"/>
                  <a:sym typeface="Roboto"/>
                </a:rPr>
                <a:t>RELAZIONE </a:t>
              </a:r>
              <a:endParaRPr b="0" i="0" sz="1400" u="none" cap="none" strike="noStrike">
                <a:solidFill>
                  <a:srgbClr val="FFFFFF"/>
                </a:solidFill>
                <a:latin typeface="Roboto"/>
                <a:ea typeface="Roboto"/>
                <a:cs typeface="Roboto"/>
                <a:sym typeface="Roboto"/>
              </a:endParaRPr>
            </a:p>
          </p:txBody>
        </p:sp>
      </p:grpSp>
      <p:grpSp>
        <p:nvGrpSpPr>
          <p:cNvPr id="297" name="Google Shape;297;p12"/>
          <p:cNvGrpSpPr/>
          <p:nvPr/>
        </p:nvGrpSpPr>
        <p:grpSpPr>
          <a:xfrm>
            <a:off x="2199099" y="1505975"/>
            <a:ext cx="1717421" cy="1605006"/>
            <a:chOff x="2519466" y="1493908"/>
            <a:chExt cx="2166000" cy="2166000"/>
          </a:xfrm>
        </p:grpSpPr>
        <p:sp>
          <p:nvSpPr>
            <p:cNvPr id="298" name="Google Shape;298;p12"/>
            <p:cNvSpPr/>
            <p:nvPr/>
          </p:nvSpPr>
          <p:spPr>
            <a:xfrm>
              <a:off x="2519466" y="1493908"/>
              <a:ext cx="2166000" cy="2166000"/>
            </a:xfrm>
            <a:prstGeom prst="ellipse">
              <a:avLst/>
            </a:prstGeom>
            <a:solidFill>
              <a:srgbClr val="0038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2"/>
            <p:cNvSpPr txBox="1"/>
            <p:nvPr/>
          </p:nvSpPr>
          <p:spPr>
            <a:xfrm>
              <a:off x="2600529" y="2225453"/>
              <a:ext cx="1881000" cy="702900"/>
            </a:xfrm>
            <a:prstGeom prst="rect">
              <a:avLst/>
            </a:prstGeom>
            <a:solidFill>
              <a:srgbClr val="00386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it" sz="1400" u="none" cap="none" strike="noStrike">
                  <a:solidFill>
                    <a:srgbClr val="FFFFFF"/>
                  </a:solidFill>
                  <a:latin typeface="Roboto"/>
                  <a:ea typeface="Roboto"/>
                  <a:cs typeface="Roboto"/>
                  <a:sym typeface="Roboto"/>
                </a:rPr>
                <a:t>RECIPROCITA’</a:t>
              </a:r>
              <a:endParaRPr b="0" i="0" sz="1400" u="none" cap="none" strike="noStrike">
                <a:solidFill>
                  <a:srgbClr val="FFFFFF"/>
                </a:solidFill>
                <a:latin typeface="Roboto"/>
                <a:ea typeface="Roboto"/>
                <a:cs typeface="Roboto"/>
                <a:sym typeface="Roboto"/>
              </a:endParaRPr>
            </a:p>
          </p:txBody>
        </p:sp>
      </p:grpSp>
      <p:grpSp>
        <p:nvGrpSpPr>
          <p:cNvPr id="300" name="Google Shape;300;p12"/>
          <p:cNvGrpSpPr/>
          <p:nvPr/>
        </p:nvGrpSpPr>
        <p:grpSpPr>
          <a:xfrm>
            <a:off x="1768130" y="3458182"/>
            <a:ext cx="1717421" cy="1605006"/>
            <a:chOff x="3614356" y="2566908"/>
            <a:chExt cx="2166000" cy="2166000"/>
          </a:xfrm>
        </p:grpSpPr>
        <p:sp>
          <p:nvSpPr>
            <p:cNvPr id="301" name="Google Shape;301;p12"/>
            <p:cNvSpPr/>
            <p:nvPr/>
          </p:nvSpPr>
          <p:spPr>
            <a:xfrm>
              <a:off x="3614356" y="2566908"/>
              <a:ext cx="2166000" cy="2166000"/>
            </a:xfrm>
            <a:prstGeom prst="ellipse">
              <a:avLst/>
            </a:prstGeom>
            <a:solidFill>
              <a:srgbClr val="0038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2"/>
            <p:cNvSpPr txBox="1"/>
            <p:nvPr/>
          </p:nvSpPr>
          <p:spPr>
            <a:xfrm>
              <a:off x="3817308" y="3406845"/>
              <a:ext cx="1628100" cy="702900"/>
            </a:xfrm>
            <a:prstGeom prst="rect">
              <a:avLst/>
            </a:prstGeom>
            <a:solidFill>
              <a:srgbClr val="00386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it" sz="1400" u="none" cap="none" strike="noStrike">
                  <a:solidFill>
                    <a:srgbClr val="FFFFFF"/>
                  </a:solidFill>
                  <a:latin typeface="Roboto"/>
                  <a:ea typeface="Roboto"/>
                  <a:cs typeface="Roboto"/>
                  <a:sym typeface="Roboto"/>
                </a:rPr>
                <a:t>EVOLUZIONE</a:t>
              </a:r>
              <a:endParaRPr b="0" i="0" sz="1400" u="none" cap="none" strike="noStrike">
                <a:solidFill>
                  <a:srgbClr val="FFFFFF"/>
                </a:solidFill>
                <a:latin typeface="Roboto"/>
                <a:ea typeface="Roboto"/>
                <a:cs typeface="Roboto"/>
                <a:sym typeface="Roboto"/>
              </a:endParaRPr>
            </a:p>
          </p:txBody>
        </p:sp>
      </p:grpSp>
      <p:sp>
        <p:nvSpPr>
          <p:cNvPr id="303" name="Google Shape;303;p12"/>
          <p:cNvSpPr txBox="1"/>
          <p:nvPr/>
        </p:nvSpPr>
        <p:spPr>
          <a:xfrm>
            <a:off x="0" y="4488600"/>
            <a:ext cx="2469000" cy="6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0"/>
              </a:spcBef>
              <a:spcAft>
                <a:spcPts val="0"/>
              </a:spcAft>
              <a:buClr>
                <a:srgbClr val="000000"/>
              </a:buClr>
              <a:buSzPts val="1000"/>
              <a:buFont typeface="Arial"/>
              <a:buNone/>
            </a:pPr>
            <a:r>
              <a:rPr b="0" i="1" lang="it" sz="1000" u="none" cap="none" strike="noStrike">
                <a:solidFill>
                  <a:srgbClr val="333333"/>
                </a:solidFill>
                <a:latin typeface="Roboto"/>
                <a:ea typeface="Roboto"/>
                <a:cs typeface="Roboto"/>
                <a:sym typeface="Roboto"/>
              </a:rPr>
              <a:t>Credits: </a:t>
            </a:r>
            <a:endParaRPr b="0" i="1" sz="1000" u="none" cap="none" strike="noStrike">
              <a:solidFill>
                <a:srgbClr val="333333"/>
              </a:solidFill>
              <a:latin typeface="Roboto"/>
              <a:ea typeface="Roboto"/>
              <a:cs typeface="Roboto"/>
              <a:sym typeface="Roboto"/>
            </a:endParaRPr>
          </a:p>
          <a:p>
            <a:pPr indent="0" lvl="0" marL="0" marR="0" rtl="0" algn="l">
              <a:lnSpc>
                <a:spcPct val="100000"/>
              </a:lnSpc>
              <a:spcBef>
                <a:spcPts val="600"/>
              </a:spcBef>
              <a:spcAft>
                <a:spcPts val="0"/>
              </a:spcAft>
              <a:buClr>
                <a:srgbClr val="000000"/>
              </a:buClr>
              <a:buSzPts val="1000"/>
              <a:buFont typeface="Arial"/>
              <a:buNone/>
            </a:pPr>
            <a:r>
              <a:rPr b="0" i="1" lang="it" sz="1000" u="none" cap="none" strike="noStrike">
                <a:solidFill>
                  <a:srgbClr val="333333"/>
                </a:solidFill>
                <a:latin typeface="Roboto"/>
                <a:ea typeface="Roboto"/>
                <a:cs typeface="Roboto"/>
                <a:sym typeface="Roboto"/>
              </a:rPr>
              <a:t>Marco Piccolo e Simone Grillo</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3087"/>
        </a:solidFill>
      </p:bgPr>
    </p:bg>
    <p:spTree>
      <p:nvGrpSpPr>
        <p:cNvPr id="307" name="Shape 307"/>
        <p:cNvGrpSpPr/>
        <p:nvPr/>
      </p:nvGrpSpPr>
      <p:grpSpPr>
        <a:xfrm>
          <a:off x="0" y="0"/>
          <a:ext cx="0" cy="0"/>
          <a:chOff x="0" y="0"/>
          <a:chExt cx="0" cy="0"/>
        </a:xfrm>
      </p:grpSpPr>
      <p:sp>
        <p:nvSpPr>
          <p:cNvPr id="308" name="Google Shape;308;p13"/>
          <p:cNvSpPr txBox="1"/>
          <p:nvPr/>
        </p:nvSpPr>
        <p:spPr>
          <a:xfrm>
            <a:off x="3577904" y="4755073"/>
            <a:ext cx="2197200" cy="197100"/>
          </a:xfrm>
          <a:prstGeom prst="rect">
            <a:avLst/>
          </a:prstGeom>
          <a:noFill/>
          <a:ln>
            <a:noFill/>
          </a:ln>
        </p:spPr>
        <p:txBody>
          <a:bodyPr anchorCtr="0" anchor="ctr" bIns="35100" lIns="35100" spcFirstLastPara="1" rIns="35100" wrap="square" tIns="35100">
            <a:noAutofit/>
          </a:bodyPr>
          <a:lstStyle/>
          <a:p>
            <a:pPr indent="0" lvl="0" marL="0" marR="0" rtl="0" algn="ctr">
              <a:lnSpc>
                <a:spcPct val="100000"/>
              </a:lnSpc>
              <a:spcBef>
                <a:spcPts val="0"/>
              </a:spcBef>
              <a:spcAft>
                <a:spcPts val="0"/>
              </a:spcAft>
              <a:buClr>
                <a:schemeClr val="lt1"/>
              </a:buClr>
              <a:buSzPts val="800"/>
              <a:buFont typeface="Montserrat Medium"/>
              <a:buNone/>
            </a:pPr>
            <a:r>
              <a:rPr b="0" i="0" lang="it" sz="800" u="none" cap="none" strike="noStrike">
                <a:solidFill>
                  <a:schemeClr val="lt1"/>
                </a:solidFill>
                <a:latin typeface="Montserrat Medium"/>
                <a:ea typeface="Montserrat Medium"/>
                <a:cs typeface="Montserrat Medium"/>
                <a:sym typeface="Montserrat Medium"/>
              </a:rPr>
              <a:t>www.bancaetica.it</a:t>
            </a:r>
            <a:endParaRPr b="0" i="0" sz="800" u="none" cap="none" strike="noStrike">
              <a:solidFill>
                <a:schemeClr val="lt1"/>
              </a:solidFill>
              <a:latin typeface="Montserrat Medium"/>
              <a:ea typeface="Montserrat Medium"/>
              <a:cs typeface="Montserrat Medium"/>
              <a:sym typeface="Montserrat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
          <p:cNvSpPr txBox="1"/>
          <p:nvPr/>
        </p:nvSpPr>
        <p:spPr>
          <a:xfrm>
            <a:off x="811750" y="2303575"/>
            <a:ext cx="7850400" cy="633000"/>
          </a:xfrm>
          <a:prstGeom prst="rect">
            <a:avLst/>
          </a:prstGeom>
          <a:noFill/>
          <a:ln>
            <a:noFill/>
          </a:ln>
        </p:spPr>
        <p:txBody>
          <a:bodyPr anchorCtr="0" anchor="ctr" bIns="35100" lIns="35100" spcFirstLastPara="1" rIns="35100" wrap="square" tIns="35100">
            <a:noAutofit/>
          </a:bodyPr>
          <a:lstStyle/>
          <a:p>
            <a:pPr indent="0" lvl="0" marL="0" marR="0" rtl="0" algn="l">
              <a:lnSpc>
                <a:spcPct val="90000"/>
              </a:lnSpc>
              <a:spcBef>
                <a:spcPts val="0"/>
              </a:spcBef>
              <a:spcAft>
                <a:spcPts val="0"/>
              </a:spcAft>
              <a:buClr>
                <a:srgbClr val="FFFFFF"/>
              </a:buClr>
              <a:buSzPts val="2000"/>
              <a:buFont typeface="Montserrat Medium"/>
              <a:buNone/>
            </a:pPr>
            <a:r>
              <a:rPr b="0" i="0" lang="it" sz="2000" u="none" cap="none" strike="noStrike">
                <a:solidFill>
                  <a:srgbClr val="FFFFFF"/>
                </a:solidFill>
                <a:latin typeface="Montserrat Medium"/>
                <a:ea typeface="Montserrat Medium"/>
                <a:cs typeface="Montserrat Medium"/>
                <a:sym typeface="Montserrat Medium"/>
              </a:rPr>
              <a:t>Aspetti teorici e definizioni</a:t>
            </a:r>
            <a:endParaRPr b="0" i="0" sz="2000" u="none" cap="none" strike="noStrike">
              <a:solidFill>
                <a:srgbClr val="FFFFFF"/>
              </a:solidFill>
              <a:latin typeface="Montserrat Medium"/>
              <a:ea typeface="Montserrat Medium"/>
              <a:cs typeface="Montserrat Medium"/>
              <a:sym typeface="Montserrat Medium"/>
            </a:endParaRPr>
          </a:p>
        </p:txBody>
      </p:sp>
      <p:sp>
        <p:nvSpPr>
          <p:cNvPr id="200" name="Google Shape;200;p2"/>
          <p:cNvSpPr txBox="1"/>
          <p:nvPr/>
        </p:nvSpPr>
        <p:spPr>
          <a:xfrm>
            <a:off x="262466" y="4743274"/>
            <a:ext cx="2197200" cy="197100"/>
          </a:xfrm>
          <a:prstGeom prst="rect">
            <a:avLst/>
          </a:prstGeom>
          <a:noFill/>
          <a:ln>
            <a:noFill/>
          </a:ln>
        </p:spPr>
        <p:txBody>
          <a:bodyPr anchorCtr="0" anchor="ctr" bIns="35100" lIns="35100" spcFirstLastPara="1" rIns="35100" wrap="square" tIns="35100">
            <a:noAutofit/>
          </a:bodyPr>
          <a:lstStyle/>
          <a:p>
            <a:pPr indent="0" lvl="0" marL="0" marR="0" rtl="0" algn="l">
              <a:lnSpc>
                <a:spcPct val="100000"/>
              </a:lnSpc>
              <a:spcBef>
                <a:spcPts val="0"/>
              </a:spcBef>
              <a:spcAft>
                <a:spcPts val="0"/>
              </a:spcAft>
              <a:buClr>
                <a:srgbClr val="FFFFFF"/>
              </a:buClr>
              <a:buSzPts val="800"/>
              <a:buFont typeface="Montserrat Medium"/>
              <a:buNone/>
            </a:pPr>
            <a:r>
              <a:rPr b="0" i="0" lang="it" sz="800" u="none" cap="none" strike="noStrike">
                <a:solidFill>
                  <a:srgbClr val="FFFFFF"/>
                </a:solidFill>
                <a:latin typeface="Montserrat Medium"/>
                <a:ea typeface="Montserrat Medium"/>
                <a:cs typeface="Montserrat Medium"/>
                <a:sym typeface="Montserrat Medium"/>
              </a:rPr>
              <a:t>Banca Popolare Etica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
          <p:cNvSpPr txBox="1"/>
          <p:nvPr/>
        </p:nvSpPr>
        <p:spPr>
          <a:xfrm>
            <a:off x="1485899" y="393700"/>
            <a:ext cx="6172200" cy="4767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3087"/>
              </a:buClr>
              <a:buSzPts val="2600"/>
              <a:buFont typeface="Montserrat Medium"/>
              <a:buNone/>
            </a:pPr>
            <a:r>
              <a:rPr b="0" i="0" lang="it" sz="2600" u="none" cap="none" strike="noStrike">
                <a:solidFill>
                  <a:srgbClr val="003087"/>
                </a:solidFill>
                <a:latin typeface="Montserrat Medium"/>
                <a:ea typeface="Montserrat Medium"/>
                <a:cs typeface="Montserrat Medium"/>
                <a:sym typeface="Montserrat Medium"/>
              </a:rPr>
              <a:t>La Responsabilità Sociale d’Impresa</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p:txBody>
      </p:sp>
      <p:sp>
        <p:nvSpPr>
          <p:cNvPr id="206" name="Google Shape;206;p3"/>
          <p:cNvSpPr/>
          <p:nvPr/>
        </p:nvSpPr>
        <p:spPr>
          <a:xfrm>
            <a:off x="536275" y="1060950"/>
            <a:ext cx="8147100" cy="3602100"/>
          </a:xfrm>
          <a:prstGeom prst="rect">
            <a:avLst/>
          </a:prstGeom>
          <a:noFill/>
          <a:ln>
            <a:noFill/>
          </a:ln>
        </p:spPr>
        <p:txBody>
          <a:bodyPr anchorCtr="0" anchor="t" bIns="91425" lIns="91425" spcFirstLastPara="1" rIns="91425" wrap="square" tIns="91425">
            <a:noAutofit/>
          </a:bodyPr>
          <a:lstStyle/>
          <a:p>
            <a:pPr indent="0" lvl="0" marL="0" marR="27432" rtl="0" algn="l">
              <a:lnSpc>
                <a:spcPct val="100000"/>
              </a:lnSpc>
              <a:spcBef>
                <a:spcPts val="0"/>
              </a:spcBef>
              <a:spcAft>
                <a:spcPts val="0"/>
              </a:spcAft>
              <a:buClr>
                <a:srgbClr val="000000"/>
              </a:buClr>
              <a:buSzPts val="1500"/>
              <a:buFont typeface="Arial"/>
              <a:buNone/>
            </a:pPr>
            <a:r>
              <a:rPr b="0" i="0" lang="it" sz="1500" u="none" cap="none" strike="noStrike">
                <a:solidFill>
                  <a:srgbClr val="222222"/>
                </a:solidFill>
                <a:latin typeface="Roboto"/>
                <a:ea typeface="Roboto"/>
                <a:cs typeface="Roboto"/>
                <a:sym typeface="Roboto"/>
              </a:rPr>
              <a:t>Dal </a:t>
            </a:r>
            <a:r>
              <a:rPr b="1" i="0" lang="it" sz="1500" u="none" cap="none" strike="noStrike">
                <a:solidFill>
                  <a:srgbClr val="222222"/>
                </a:solidFill>
                <a:latin typeface="Roboto"/>
                <a:ea typeface="Roboto"/>
                <a:cs typeface="Roboto"/>
                <a:sym typeface="Roboto"/>
              </a:rPr>
              <a:t>LIBRO VERDE Commissione Europea</a:t>
            </a:r>
            <a:r>
              <a:rPr b="0" i="0" lang="it" sz="1500" u="none" cap="none" strike="noStrike">
                <a:solidFill>
                  <a:srgbClr val="222222"/>
                </a:solidFill>
                <a:latin typeface="Roboto"/>
                <a:ea typeface="Roboto"/>
                <a:cs typeface="Roboto"/>
                <a:sym typeface="Roboto"/>
              </a:rPr>
              <a:t> </a:t>
            </a:r>
            <a:r>
              <a:rPr b="1" i="0" lang="it" sz="1500" u="none" cap="none" strike="noStrike">
                <a:solidFill>
                  <a:srgbClr val="222222"/>
                </a:solidFill>
                <a:latin typeface="Roboto"/>
                <a:ea typeface="Roboto"/>
                <a:cs typeface="Roboto"/>
                <a:sym typeface="Roboto"/>
              </a:rPr>
              <a:t>- 2001:</a:t>
            </a:r>
            <a:endParaRPr b="1" i="0" sz="1500" u="none" cap="none" strike="noStrike">
              <a:solidFill>
                <a:srgbClr val="222222"/>
              </a:solidFill>
              <a:latin typeface="Roboto"/>
              <a:ea typeface="Roboto"/>
              <a:cs typeface="Roboto"/>
              <a:sym typeface="Roboto"/>
            </a:endParaRPr>
          </a:p>
          <a:p>
            <a:pPr indent="0" lvl="0" marL="0" marR="27432" rtl="0" algn="l">
              <a:lnSpc>
                <a:spcPct val="100000"/>
              </a:lnSpc>
              <a:spcBef>
                <a:spcPts val="0"/>
              </a:spcBef>
              <a:spcAft>
                <a:spcPts val="0"/>
              </a:spcAft>
              <a:buClr>
                <a:srgbClr val="000000"/>
              </a:buClr>
              <a:buSzPts val="1500"/>
              <a:buFont typeface="Arial"/>
              <a:buNone/>
            </a:pPr>
            <a:r>
              <a:rPr b="0" i="1" lang="it" sz="1500" u="none" cap="none" strike="noStrike">
                <a:solidFill>
                  <a:srgbClr val="222222"/>
                </a:solidFill>
                <a:latin typeface="Roboto"/>
                <a:ea typeface="Roboto"/>
                <a:cs typeface="Roboto"/>
                <a:sym typeface="Roboto"/>
              </a:rPr>
              <a:t>“</a:t>
            </a:r>
            <a:r>
              <a:rPr b="0" i="1" lang="it" sz="1500" u="none" cap="none" strike="noStrike">
                <a:solidFill>
                  <a:srgbClr val="363636"/>
                </a:solidFill>
                <a:highlight>
                  <a:srgbClr val="FFFFFF"/>
                </a:highlight>
                <a:latin typeface="Roboto"/>
                <a:ea typeface="Roboto"/>
                <a:cs typeface="Roboto"/>
                <a:sym typeface="Roboto"/>
              </a:rPr>
              <a:t>L</a:t>
            </a:r>
            <a:r>
              <a:rPr b="1" i="1" lang="it" sz="1500" u="none" cap="none" strike="noStrike">
                <a:solidFill>
                  <a:srgbClr val="363636"/>
                </a:solidFill>
                <a:highlight>
                  <a:srgbClr val="FFFFFF"/>
                </a:highlight>
                <a:latin typeface="Roboto"/>
                <a:ea typeface="Roboto"/>
                <a:cs typeface="Roboto"/>
                <a:sym typeface="Roboto"/>
              </a:rPr>
              <a:t>’integrazione volontaria</a:t>
            </a:r>
            <a:r>
              <a:rPr b="0" i="1" lang="it" sz="1500" u="none" cap="none" strike="noStrike">
                <a:solidFill>
                  <a:srgbClr val="363636"/>
                </a:solidFill>
                <a:highlight>
                  <a:srgbClr val="FFFFFF"/>
                </a:highlight>
                <a:latin typeface="Roboto"/>
                <a:ea typeface="Roboto"/>
                <a:cs typeface="Roboto"/>
                <a:sym typeface="Roboto"/>
              </a:rPr>
              <a:t> delle preoccupazioni sociali ed ecologiche delle imprese nelle loro operazioni commerciali e nei loro rapporti con le parti interessate</a:t>
            </a:r>
            <a:r>
              <a:rPr b="0" i="0" lang="it" sz="1500" u="none" cap="none" strike="noStrike">
                <a:solidFill>
                  <a:srgbClr val="363636"/>
                </a:solidFill>
                <a:highlight>
                  <a:srgbClr val="FFFFFF"/>
                </a:highlight>
                <a:latin typeface="Roboto"/>
                <a:ea typeface="Roboto"/>
                <a:cs typeface="Roboto"/>
                <a:sym typeface="Roboto"/>
              </a:rPr>
              <a:t>”.</a:t>
            </a:r>
            <a:endParaRPr b="0" i="0" sz="1500" u="none" cap="none" strike="noStrike">
              <a:solidFill>
                <a:srgbClr val="222222"/>
              </a:solidFill>
              <a:latin typeface="Roboto"/>
              <a:ea typeface="Roboto"/>
              <a:cs typeface="Roboto"/>
              <a:sym typeface="Roboto"/>
            </a:endParaRPr>
          </a:p>
          <a:p>
            <a:pPr indent="0" lvl="0" marL="0" marR="27432" rtl="0" algn="l">
              <a:lnSpc>
                <a:spcPct val="100000"/>
              </a:lnSpc>
              <a:spcBef>
                <a:spcPts val="0"/>
              </a:spcBef>
              <a:spcAft>
                <a:spcPts val="0"/>
              </a:spcAft>
              <a:buClr>
                <a:srgbClr val="000000"/>
              </a:buClr>
              <a:buSzPts val="1500"/>
              <a:buFont typeface="Arial"/>
              <a:buNone/>
            </a:pPr>
            <a:r>
              <a:t/>
            </a:r>
            <a:endParaRPr b="0" i="0" sz="1500" u="none" cap="none" strike="noStrike">
              <a:solidFill>
                <a:srgbClr val="222222"/>
              </a:solidFill>
              <a:latin typeface="Roboto"/>
              <a:ea typeface="Roboto"/>
              <a:cs typeface="Roboto"/>
              <a:sym typeface="Roboto"/>
            </a:endParaRPr>
          </a:p>
          <a:p>
            <a:pPr indent="0" lvl="0" marL="0" marR="27432" rtl="0" algn="l">
              <a:lnSpc>
                <a:spcPct val="100000"/>
              </a:lnSpc>
              <a:spcBef>
                <a:spcPts val="0"/>
              </a:spcBef>
              <a:spcAft>
                <a:spcPts val="0"/>
              </a:spcAft>
              <a:buClr>
                <a:srgbClr val="000000"/>
              </a:buClr>
              <a:buSzPts val="1500"/>
              <a:buFont typeface="Arial"/>
              <a:buNone/>
            </a:pPr>
            <a:r>
              <a:t/>
            </a:r>
            <a:endParaRPr b="0" i="0" sz="1500" u="none" cap="none" strike="noStrike">
              <a:solidFill>
                <a:srgbClr val="222222"/>
              </a:solidFill>
              <a:latin typeface="Roboto"/>
              <a:ea typeface="Roboto"/>
              <a:cs typeface="Roboto"/>
              <a:sym typeface="Roboto"/>
            </a:endParaRPr>
          </a:p>
          <a:p>
            <a:pPr indent="0" lvl="0" marL="0" marR="27432" rtl="0" algn="l">
              <a:lnSpc>
                <a:spcPct val="100000"/>
              </a:lnSpc>
              <a:spcBef>
                <a:spcPts val="0"/>
              </a:spcBef>
              <a:spcAft>
                <a:spcPts val="0"/>
              </a:spcAft>
              <a:buClr>
                <a:srgbClr val="000000"/>
              </a:buClr>
              <a:buSzPts val="1500"/>
              <a:buFont typeface="Arial"/>
              <a:buNone/>
            </a:pPr>
            <a:r>
              <a:rPr b="0" i="0" lang="it" sz="1500" u="none" cap="none" strike="noStrike">
                <a:solidFill>
                  <a:srgbClr val="222222"/>
                </a:solidFill>
                <a:latin typeface="Roboto"/>
                <a:ea typeface="Roboto"/>
                <a:cs typeface="Roboto"/>
                <a:sym typeface="Roboto"/>
              </a:rPr>
              <a:t>Da </a:t>
            </a:r>
            <a:r>
              <a:rPr b="1" i="0" lang="it" sz="1500" u="none" cap="none" strike="noStrike">
                <a:solidFill>
                  <a:srgbClr val="222222"/>
                </a:solidFill>
                <a:latin typeface="Roboto"/>
                <a:ea typeface="Roboto"/>
                <a:cs typeface="Roboto"/>
                <a:sym typeface="Roboto"/>
              </a:rPr>
              <a:t>Wikipedia (oggi)</a:t>
            </a:r>
            <a:r>
              <a:rPr b="0" i="0" lang="it" sz="1500" u="none" cap="none" strike="noStrike">
                <a:solidFill>
                  <a:srgbClr val="222222"/>
                </a:solidFill>
                <a:latin typeface="Roboto"/>
                <a:ea typeface="Roboto"/>
                <a:cs typeface="Roboto"/>
                <a:sym typeface="Roboto"/>
              </a:rPr>
              <a:t>:</a:t>
            </a:r>
            <a:endParaRPr b="0" i="0" sz="1500" u="none" cap="none" strike="noStrike">
              <a:solidFill>
                <a:srgbClr val="222222"/>
              </a:solidFill>
              <a:latin typeface="Roboto"/>
              <a:ea typeface="Roboto"/>
              <a:cs typeface="Roboto"/>
              <a:sym typeface="Roboto"/>
            </a:endParaRPr>
          </a:p>
          <a:p>
            <a:pPr indent="0" lvl="0" marL="0" marR="27432" rtl="0" algn="l">
              <a:lnSpc>
                <a:spcPct val="100000"/>
              </a:lnSpc>
              <a:spcBef>
                <a:spcPts val="0"/>
              </a:spcBef>
              <a:spcAft>
                <a:spcPts val="0"/>
              </a:spcAft>
              <a:buClr>
                <a:srgbClr val="000000"/>
              </a:buClr>
              <a:buSzPts val="1500"/>
              <a:buFont typeface="Arial"/>
              <a:buNone/>
            </a:pPr>
            <a:r>
              <a:rPr b="0" i="0" lang="it" sz="1500" u="none" cap="none" strike="noStrike">
                <a:solidFill>
                  <a:srgbClr val="222222"/>
                </a:solidFill>
                <a:latin typeface="Roboto"/>
                <a:ea typeface="Roboto"/>
                <a:cs typeface="Roboto"/>
                <a:sym typeface="Roboto"/>
              </a:rPr>
              <a:t>“</a:t>
            </a:r>
            <a:r>
              <a:rPr b="0" i="1" lang="it" sz="1500" u="none" cap="none" strike="noStrike">
                <a:solidFill>
                  <a:srgbClr val="222222"/>
                </a:solidFill>
                <a:latin typeface="Roboto"/>
                <a:ea typeface="Roboto"/>
                <a:cs typeface="Roboto"/>
                <a:sym typeface="Roboto"/>
              </a:rPr>
              <a:t>La Responsabilità sociale d'impresa (nella letteratura anglosassone</a:t>
            </a:r>
            <a:r>
              <a:rPr b="1" i="1" lang="it" sz="1500" u="none" cap="none" strike="noStrike">
                <a:solidFill>
                  <a:srgbClr val="222222"/>
                </a:solidFill>
                <a:latin typeface="Roboto"/>
                <a:ea typeface="Roboto"/>
                <a:cs typeface="Roboto"/>
                <a:sym typeface="Roboto"/>
              </a:rPr>
              <a:t> </a:t>
            </a:r>
            <a:r>
              <a:rPr b="0" i="1" lang="it" sz="1500" u="none" cap="none" strike="noStrike">
                <a:solidFill>
                  <a:srgbClr val="222222"/>
                </a:solidFill>
                <a:latin typeface="Roboto"/>
                <a:ea typeface="Roboto"/>
                <a:cs typeface="Roboto"/>
                <a:sym typeface="Roboto"/>
              </a:rPr>
              <a:t>Corporate Social Responsibility, CSR) è, nel gergo economico e finanziario</a:t>
            </a:r>
            <a:r>
              <a:rPr b="1" i="1" lang="it" sz="1500" u="none" cap="none" strike="noStrike">
                <a:solidFill>
                  <a:srgbClr val="222222"/>
                </a:solidFill>
                <a:latin typeface="Roboto"/>
                <a:ea typeface="Roboto"/>
                <a:cs typeface="Roboto"/>
                <a:sym typeface="Roboto"/>
              </a:rPr>
              <a:t>, l'ambito riguardante le</a:t>
            </a:r>
            <a:r>
              <a:rPr b="1" i="1" lang="it" sz="1500" u="none" cap="none" strike="noStrike">
                <a:solidFill>
                  <a:srgbClr val="222222"/>
                </a:solidFill>
                <a:latin typeface="Roboto"/>
                <a:ea typeface="Roboto"/>
                <a:cs typeface="Roboto"/>
                <a:sym typeface="Roboto"/>
              </a:rPr>
              <a:t> implicazioni di natura </a:t>
            </a:r>
            <a:r>
              <a:rPr b="1" i="1" lang="it" sz="1500" u="none" cap="none" strike="noStrike">
                <a:solidFill>
                  <a:srgbClr val="222222"/>
                </a:solidFill>
                <a:uFill>
                  <a:noFill/>
                </a:uFill>
                <a:latin typeface="Roboto"/>
                <a:ea typeface="Roboto"/>
                <a:cs typeface="Roboto"/>
                <a:sym typeface="Roboto"/>
                <a:hlinkClick r:id="rId3"/>
              </a:rPr>
              <a:t>etica</a:t>
            </a:r>
            <a:r>
              <a:rPr b="0" i="1" lang="it" sz="1500" u="none" cap="none" strike="noStrike">
                <a:solidFill>
                  <a:srgbClr val="222222"/>
                </a:solidFill>
                <a:latin typeface="Roboto"/>
                <a:ea typeface="Roboto"/>
                <a:cs typeface="Roboto"/>
                <a:sym typeface="Roboto"/>
              </a:rPr>
              <a:t> all'interno della visione strategica d'</a:t>
            </a:r>
            <a:r>
              <a:rPr b="0" i="1" lang="it" sz="1500" u="none" cap="none" strike="noStrike">
                <a:solidFill>
                  <a:srgbClr val="222222"/>
                </a:solidFill>
                <a:uFill>
                  <a:noFill/>
                </a:uFill>
                <a:latin typeface="Roboto"/>
                <a:ea typeface="Roboto"/>
                <a:cs typeface="Roboto"/>
                <a:sym typeface="Roboto"/>
                <a:hlinkClick r:id="rId4"/>
              </a:rPr>
              <a:t>impresa</a:t>
            </a:r>
            <a:r>
              <a:rPr b="0" i="1" lang="it" sz="1500" u="none" cap="none" strike="noStrike">
                <a:solidFill>
                  <a:srgbClr val="222222"/>
                </a:solidFill>
                <a:latin typeface="Roboto"/>
                <a:ea typeface="Roboto"/>
                <a:cs typeface="Roboto"/>
                <a:sym typeface="Roboto"/>
              </a:rPr>
              <a:t>: è una </a:t>
            </a:r>
            <a:r>
              <a:rPr b="1" i="1" lang="it" sz="1500" u="none" cap="none" strike="noStrike">
                <a:solidFill>
                  <a:srgbClr val="222222"/>
                </a:solidFill>
                <a:latin typeface="Roboto"/>
                <a:ea typeface="Roboto"/>
                <a:cs typeface="Roboto"/>
                <a:sym typeface="Roboto"/>
              </a:rPr>
              <a:t>manifestazione della volontà</a:t>
            </a:r>
            <a:r>
              <a:rPr b="0" i="1" lang="it" sz="1500" u="none" cap="none" strike="noStrike">
                <a:solidFill>
                  <a:srgbClr val="222222"/>
                </a:solidFill>
                <a:latin typeface="Roboto"/>
                <a:ea typeface="Roboto"/>
                <a:cs typeface="Roboto"/>
                <a:sym typeface="Roboto"/>
              </a:rPr>
              <a:t> delle grandi, piccole e medie </a:t>
            </a:r>
            <a:r>
              <a:rPr b="0" i="1" lang="it" sz="1500" u="none" cap="none" strike="noStrike">
                <a:solidFill>
                  <a:srgbClr val="222222"/>
                </a:solidFill>
                <a:uFill>
                  <a:noFill/>
                </a:uFill>
                <a:latin typeface="Roboto"/>
                <a:ea typeface="Roboto"/>
                <a:cs typeface="Roboto"/>
                <a:sym typeface="Roboto"/>
                <a:hlinkClick r:id="rId5"/>
              </a:rPr>
              <a:t>imprese</a:t>
            </a:r>
            <a:r>
              <a:rPr b="0" i="1" lang="it" sz="1500" u="none" cap="none" strike="noStrike">
                <a:solidFill>
                  <a:srgbClr val="222222"/>
                </a:solidFill>
                <a:latin typeface="Roboto"/>
                <a:ea typeface="Roboto"/>
                <a:cs typeface="Roboto"/>
                <a:sym typeface="Roboto"/>
              </a:rPr>
              <a:t> di gestire efficacemente le problematiche </a:t>
            </a:r>
            <a:r>
              <a:rPr b="1" i="1" lang="it" sz="1500" u="none" cap="none" strike="noStrike">
                <a:solidFill>
                  <a:srgbClr val="222222"/>
                </a:solidFill>
                <a:latin typeface="Roboto"/>
                <a:ea typeface="Roboto"/>
                <a:cs typeface="Roboto"/>
                <a:sym typeface="Roboto"/>
              </a:rPr>
              <a:t>d'impatto </a:t>
            </a:r>
            <a:r>
              <a:rPr b="0" i="1" lang="it" sz="1500" u="none" cap="none" strike="noStrike">
                <a:solidFill>
                  <a:srgbClr val="222222"/>
                </a:solidFill>
                <a:latin typeface="Roboto"/>
                <a:ea typeface="Roboto"/>
                <a:cs typeface="Roboto"/>
                <a:sym typeface="Roboto"/>
              </a:rPr>
              <a:t>sociale ed etico al loro interno e nelle zone di attività</a:t>
            </a:r>
            <a:r>
              <a:rPr b="0" i="0" lang="it" sz="1500" u="none" cap="none" strike="noStrike">
                <a:solidFill>
                  <a:srgbClr val="222222"/>
                </a:solidFill>
                <a:latin typeface="Roboto"/>
                <a:ea typeface="Roboto"/>
                <a:cs typeface="Roboto"/>
                <a:sym typeface="Roboto"/>
              </a:rPr>
              <a:t>.”</a:t>
            </a:r>
            <a:endParaRPr b="0" i="0" sz="1500" u="none" cap="none" strike="noStrike">
              <a:solidFill>
                <a:srgbClr val="222222"/>
              </a:solidFill>
              <a:latin typeface="Roboto"/>
              <a:ea typeface="Roboto"/>
              <a:cs typeface="Roboto"/>
              <a:sym typeface="Roboto"/>
            </a:endParaRPr>
          </a:p>
        </p:txBody>
      </p:sp>
      <p:pic>
        <p:nvPicPr>
          <p:cNvPr descr="image.png" id="207" name="Google Shape;207;p3"/>
          <p:cNvPicPr preferRelativeResize="0"/>
          <p:nvPr/>
        </p:nvPicPr>
        <p:blipFill rotWithShape="1">
          <a:blip r:embed="rId6">
            <a:alphaModFix/>
          </a:blip>
          <a:srcRect b="0" l="0" r="0" t="0"/>
          <a:stretch/>
        </p:blipFill>
        <p:spPr>
          <a:xfrm>
            <a:off x="8080524" y="4403875"/>
            <a:ext cx="792675" cy="547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4"/>
          <p:cNvSpPr txBox="1"/>
          <p:nvPr/>
        </p:nvSpPr>
        <p:spPr>
          <a:xfrm>
            <a:off x="1485899" y="393700"/>
            <a:ext cx="6172200" cy="4767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3087"/>
              </a:buClr>
              <a:buSzPts val="2600"/>
              <a:buFont typeface="Montserrat Medium"/>
              <a:buNone/>
            </a:pPr>
            <a:r>
              <a:rPr b="0" i="0" lang="it" sz="2600" u="none" cap="none" strike="noStrike">
                <a:solidFill>
                  <a:srgbClr val="003087"/>
                </a:solidFill>
                <a:latin typeface="Montserrat Medium"/>
                <a:ea typeface="Montserrat Medium"/>
                <a:cs typeface="Montserrat Medium"/>
                <a:sym typeface="Montserrat Medium"/>
              </a:rPr>
              <a:t>Impatto = Cambiamento</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p:txBody>
      </p:sp>
      <p:sp>
        <p:nvSpPr>
          <p:cNvPr id="213" name="Google Shape;213;p4"/>
          <p:cNvSpPr txBox="1"/>
          <p:nvPr/>
        </p:nvSpPr>
        <p:spPr>
          <a:xfrm>
            <a:off x="464825" y="1142100"/>
            <a:ext cx="7880700" cy="32586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0000"/>
              </a:buClr>
              <a:buSzPts val="1500"/>
              <a:buFont typeface="Arial"/>
              <a:buNone/>
            </a:pPr>
            <a:r>
              <a:rPr b="1" i="0" lang="it" sz="1500" u="none" cap="none" strike="noStrike">
                <a:solidFill>
                  <a:srgbClr val="333333"/>
                </a:solidFill>
                <a:latin typeface="Roboto"/>
                <a:ea typeface="Roboto"/>
                <a:cs typeface="Roboto"/>
                <a:sym typeface="Roboto"/>
              </a:rPr>
              <a:t>Definizioni d’Impatto</a:t>
            </a:r>
            <a:endParaRPr b="1" i="0" sz="1500" u="none" cap="none" strike="noStrike">
              <a:solidFill>
                <a:srgbClr val="33333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br>
              <a:rPr b="0" i="0" lang="it" sz="1500" u="none" cap="none" strike="noStrike">
                <a:solidFill>
                  <a:srgbClr val="333333"/>
                </a:solidFill>
                <a:latin typeface="Roboto"/>
                <a:ea typeface="Roboto"/>
                <a:cs typeface="Roboto"/>
                <a:sym typeface="Roboto"/>
              </a:rPr>
            </a:br>
            <a:r>
              <a:rPr b="0" i="1" lang="it" sz="1500" u="none" cap="none" strike="noStrike">
                <a:solidFill>
                  <a:srgbClr val="333333"/>
                </a:solidFill>
                <a:latin typeface="Roboto"/>
                <a:ea typeface="Roboto"/>
                <a:cs typeface="Roboto"/>
                <a:sym typeface="Roboto"/>
              </a:rPr>
              <a:t>E’ il cambiamento che un’organizzazione può produrre nel modo di vivere delle persone, nella loro cultura, nei loro diritti personali e di proprietà, nelle loro paure e aspettative, nonché sulla comunità, il sistema politico, l’ambiente, la salute e il benessere delle persone</a:t>
            </a:r>
            <a:r>
              <a:rPr b="0" i="0" lang="it" sz="1500" u="none" cap="none" strike="noStrike">
                <a:solidFill>
                  <a:srgbClr val="333333"/>
                </a:solidFill>
                <a:latin typeface="Roboto"/>
                <a:ea typeface="Roboto"/>
                <a:cs typeface="Roboto"/>
                <a:sym typeface="Roboto"/>
              </a:rPr>
              <a:t> (Anderson, 2004; Altis 2015)</a:t>
            </a:r>
            <a:endParaRPr b="0" i="0" sz="1500" u="none" cap="none" strike="noStrike">
              <a:solidFill>
                <a:srgbClr val="333333"/>
              </a:solidFill>
              <a:latin typeface="Roboto"/>
              <a:ea typeface="Roboto"/>
              <a:cs typeface="Roboto"/>
              <a:sym typeface="Roboto"/>
            </a:endParaRPr>
          </a:p>
          <a:p>
            <a:pPr indent="0" lvl="0" marL="0" marR="0" rtl="0" algn="l">
              <a:lnSpc>
                <a:spcPct val="100000"/>
              </a:lnSpc>
              <a:spcBef>
                <a:spcPts val="600"/>
              </a:spcBef>
              <a:spcAft>
                <a:spcPts val="0"/>
              </a:spcAft>
              <a:buClr>
                <a:srgbClr val="002060"/>
              </a:buClr>
              <a:buSzPts val="2000"/>
              <a:buFont typeface="Arial"/>
              <a:buNone/>
            </a:pPr>
            <a:r>
              <a:t/>
            </a:r>
            <a:endParaRPr b="0" i="0" sz="1500" u="none" cap="none" strike="noStrike">
              <a:solidFill>
                <a:srgbClr val="333333"/>
              </a:solidFill>
              <a:latin typeface="Roboto"/>
              <a:ea typeface="Roboto"/>
              <a:cs typeface="Roboto"/>
              <a:sym typeface="Roboto"/>
            </a:endParaRPr>
          </a:p>
          <a:p>
            <a:pPr indent="0" lvl="0" marL="0" marR="0" rtl="0" algn="l">
              <a:lnSpc>
                <a:spcPct val="100000"/>
              </a:lnSpc>
              <a:spcBef>
                <a:spcPts val="600"/>
              </a:spcBef>
              <a:spcAft>
                <a:spcPts val="0"/>
              </a:spcAft>
              <a:buClr>
                <a:srgbClr val="000000"/>
              </a:buClr>
              <a:buSzPts val="1500"/>
              <a:buFont typeface="Arial"/>
              <a:buNone/>
            </a:pPr>
            <a:r>
              <a:rPr b="0" i="1" lang="it" sz="1500" u="none" cap="none" strike="noStrike">
                <a:solidFill>
                  <a:srgbClr val="333333"/>
                </a:solidFill>
                <a:latin typeface="Roboto"/>
                <a:ea typeface="Roboto"/>
                <a:cs typeface="Roboto"/>
                <a:sym typeface="Roboto"/>
              </a:rPr>
              <a:t>Cambiamento che affronta dei bisogni sociali (</a:t>
            </a:r>
            <a:r>
              <a:rPr b="0" i="0" lang="it" sz="1500" u="none" cap="none" strike="noStrike">
                <a:solidFill>
                  <a:srgbClr val="333333"/>
                </a:solidFill>
                <a:latin typeface="Roboto"/>
                <a:ea typeface="Roboto"/>
                <a:cs typeface="Roboto"/>
                <a:sym typeface="Roboto"/>
              </a:rPr>
              <a:t>Center for Social Impact, University of Michigan)</a:t>
            </a:r>
            <a:endParaRPr b="0" i="0" sz="1500" u="none" cap="none" strike="noStrike">
              <a:solidFill>
                <a:srgbClr val="333333"/>
              </a:solidFill>
              <a:latin typeface="Roboto"/>
              <a:ea typeface="Roboto"/>
              <a:cs typeface="Roboto"/>
              <a:sym typeface="Roboto"/>
            </a:endParaRPr>
          </a:p>
          <a:p>
            <a:pPr indent="0" lvl="0" marL="0" marR="0" rtl="0" algn="l">
              <a:lnSpc>
                <a:spcPct val="100000"/>
              </a:lnSpc>
              <a:spcBef>
                <a:spcPts val="600"/>
              </a:spcBef>
              <a:spcAft>
                <a:spcPts val="0"/>
              </a:spcAft>
              <a:buClr>
                <a:srgbClr val="002060"/>
              </a:buClr>
              <a:buSzPts val="2000"/>
              <a:buFont typeface="Arial"/>
              <a:buNone/>
            </a:pPr>
            <a:r>
              <a:t/>
            </a:r>
            <a:endParaRPr b="0" i="0" sz="1500" u="none" cap="none" strike="noStrike">
              <a:solidFill>
                <a:srgbClr val="333333"/>
              </a:solidFill>
              <a:latin typeface="Roboto"/>
              <a:ea typeface="Roboto"/>
              <a:cs typeface="Roboto"/>
              <a:sym typeface="Roboto"/>
            </a:endParaRPr>
          </a:p>
          <a:p>
            <a:pPr indent="0" lvl="0" marL="0" marR="0" rtl="0" algn="ctr">
              <a:lnSpc>
                <a:spcPct val="100000"/>
              </a:lnSpc>
              <a:spcBef>
                <a:spcPts val="600"/>
              </a:spcBef>
              <a:spcAft>
                <a:spcPts val="0"/>
              </a:spcAft>
              <a:buClr>
                <a:srgbClr val="002060"/>
              </a:buClr>
              <a:buSzPts val="2000"/>
              <a:buFont typeface="Arial"/>
              <a:buNone/>
            </a:pPr>
            <a:r>
              <a:rPr b="1" i="0" lang="it" sz="1500" u="none" cap="none" strike="noStrike">
                <a:solidFill>
                  <a:srgbClr val="333333"/>
                </a:solidFill>
                <a:latin typeface="Roboto"/>
                <a:ea typeface="Roboto"/>
                <a:cs typeface="Roboto"/>
                <a:sym typeface="Roboto"/>
              </a:rPr>
              <a:t>Il credito che produce cambiamento è il credito che produce impatto</a:t>
            </a:r>
            <a:endParaRPr b="1" i="0" sz="2000" u="none" cap="none" strike="noStrike">
              <a:solidFill>
                <a:srgbClr val="00206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1" sz="1500" u="none" cap="none" strike="noStrike">
              <a:solidFill>
                <a:srgbClr val="333333"/>
              </a:solidFill>
              <a:latin typeface="Roboto"/>
              <a:ea typeface="Roboto"/>
              <a:cs typeface="Roboto"/>
              <a:sym typeface="Roboto"/>
            </a:endParaRPr>
          </a:p>
        </p:txBody>
      </p:sp>
      <p:sp>
        <p:nvSpPr>
          <p:cNvPr id="214" name="Google Shape;214;p4"/>
          <p:cNvSpPr txBox="1"/>
          <p:nvPr/>
        </p:nvSpPr>
        <p:spPr>
          <a:xfrm>
            <a:off x="262466" y="4743274"/>
            <a:ext cx="2197200" cy="197100"/>
          </a:xfrm>
          <a:prstGeom prst="rect">
            <a:avLst/>
          </a:prstGeom>
          <a:noFill/>
          <a:ln>
            <a:noFill/>
          </a:ln>
        </p:spPr>
        <p:txBody>
          <a:bodyPr anchorCtr="0" anchor="ctr" bIns="35100" lIns="35100" spcFirstLastPara="1" rIns="35100" wrap="square" tIns="35100">
            <a:noAutofit/>
          </a:bodyPr>
          <a:lstStyle/>
          <a:p>
            <a:pPr indent="0" lvl="0" marL="0" marR="0" rtl="0" algn="l">
              <a:lnSpc>
                <a:spcPct val="100000"/>
              </a:lnSpc>
              <a:spcBef>
                <a:spcPts val="0"/>
              </a:spcBef>
              <a:spcAft>
                <a:spcPts val="0"/>
              </a:spcAft>
              <a:buClr>
                <a:srgbClr val="003087"/>
              </a:buClr>
              <a:buSzPts val="800"/>
              <a:buFont typeface="Montserrat Medium"/>
              <a:buNone/>
            </a:pPr>
            <a:r>
              <a:rPr b="0" i="0" lang="it" sz="800" u="none" cap="none" strike="noStrike">
                <a:solidFill>
                  <a:srgbClr val="003087"/>
                </a:solidFill>
                <a:latin typeface="Montserrat Medium"/>
                <a:ea typeface="Montserrat Medium"/>
                <a:cs typeface="Montserrat Medium"/>
                <a:sym typeface="Montserrat Medium"/>
              </a:rPr>
              <a:t>Banca Popolare Etica</a:t>
            </a:r>
            <a:endParaRPr b="0" i="0" sz="1400" u="none" cap="none" strike="noStrike">
              <a:solidFill>
                <a:srgbClr val="000000"/>
              </a:solidFill>
              <a:latin typeface="Arial"/>
              <a:ea typeface="Arial"/>
              <a:cs typeface="Arial"/>
              <a:sym typeface="Arial"/>
            </a:endParaRPr>
          </a:p>
        </p:txBody>
      </p:sp>
      <p:pic>
        <p:nvPicPr>
          <p:cNvPr descr="image.png" id="215" name="Google Shape;215;p4"/>
          <p:cNvPicPr preferRelativeResize="0"/>
          <p:nvPr/>
        </p:nvPicPr>
        <p:blipFill rotWithShape="1">
          <a:blip r:embed="rId3">
            <a:alphaModFix/>
          </a:blip>
          <a:srcRect b="0" l="0" r="0" t="0"/>
          <a:stretch/>
        </p:blipFill>
        <p:spPr>
          <a:xfrm>
            <a:off x="7573497" y="4000724"/>
            <a:ext cx="1075075" cy="742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5"/>
          <p:cNvSpPr txBox="1"/>
          <p:nvPr/>
        </p:nvSpPr>
        <p:spPr>
          <a:xfrm>
            <a:off x="1485900" y="393700"/>
            <a:ext cx="6840600" cy="4767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3087"/>
              </a:buClr>
              <a:buSzPts val="2600"/>
              <a:buFont typeface="Montserrat Medium"/>
              <a:buNone/>
            </a:pPr>
            <a:r>
              <a:rPr b="0" i="0" lang="it" sz="2600" u="none" cap="none" strike="noStrike">
                <a:solidFill>
                  <a:srgbClr val="003087"/>
                </a:solidFill>
                <a:latin typeface="Montserrat Medium"/>
                <a:ea typeface="Montserrat Medium"/>
                <a:cs typeface="Montserrat Medium"/>
                <a:sym typeface="Montserrat Medium"/>
              </a:rPr>
              <a:t>Finanza ad impatto </a:t>
            </a:r>
            <a:r>
              <a:rPr b="0" i="1" lang="it" sz="1800" u="none" cap="none" strike="noStrike">
                <a:solidFill>
                  <a:srgbClr val="003087"/>
                </a:solidFill>
                <a:latin typeface="Montserrat Medium"/>
                <a:ea typeface="Montserrat Medium"/>
                <a:cs typeface="Montserrat Medium"/>
                <a:sym typeface="Montserrat Medium"/>
              </a:rPr>
              <a:t>(Impact finance)</a:t>
            </a:r>
            <a:r>
              <a:rPr b="0" i="0" lang="it" sz="2600" u="none" cap="none" strike="noStrike">
                <a:solidFill>
                  <a:srgbClr val="003087"/>
                </a:solidFill>
                <a:latin typeface="Montserrat Medium"/>
                <a:ea typeface="Montserrat Medium"/>
                <a:cs typeface="Montserrat Medium"/>
                <a:sym typeface="Montserrat Medium"/>
              </a:rPr>
              <a:t> (1 di 4)</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p:txBody>
      </p:sp>
      <p:sp>
        <p:nvSpPr>
          <p:cNvPr id="221" name="Google Shape;221;p5"/>
          <p:cNvSpPr txBox="1"/>
          <p:nvPr/>
        </p:nvSpPr>
        <p:spPr>
          <a:xfrm>
            <a:off x="445675" y="1133575"/>
            <a:ext cx="7880700" cy="1452000"/>
          </a:xfrm>
          <a:prstGeom prst="rect">
            <a:avLst/>
          </a:prstGeom>
          <a:noFill/>
          <a:ln>
            <a:noFill/>
          </a:ln>
        </p:spPr>
        <p:txBody>
          <a:bodyPr anchorCtr="0" anchor="t" bIns="35100" lIns="35100" spcFirstLastPara="1" rIns="35100" wrap="square" tIns="35100">
            <a:noAutofit/>
          </a:bodyPr>
          <a:lstStyle/>
          <a:p>
            <a:pPr indent="0" lvl="0" marL="0" marR="0" rtl="0" algn="just">
              <a:lnSpc>
                <a:spcPct val="100000"/>
              </a:lnSpc>
              <a:spcBef>
                <a:spcPts val="600"/>
              </a:spcBef>
              <a:spcAft>
                <a:spcPts val="0"/>
              </a:spcAft>
              <a:buClr>
                <a:srgbClr val="000000"/>
              </a:buClr>
              <a:buSzPts val="1800"/>
              <a:buFont typeface="Arial"/>
              <a:buNone/>
            </a:pPr>
            <a:r>
              <a:rPr b="0" i="1" lang="it" sz="1800" u="none" cap="none" strike="noStrike">
                <a:solidFill>
                  <a:srgbClr val="333333"/>
                </a:solidFill>
                <a:latin typeface="Roboto"/>
                <a:ea typeface="Roboto"/>
                <a:cs typeface="Roboto"/>
                <a:sym typeface="Roboto"/>
              </a:rPr>
              <a:t>Investimenti fatti in società, organizzazioni e fondi con l’intento di generare un </a:t>
            </a:r>
            <a:r>
              <a:rPr b="1" i="1" lang="it" sz="1800" u="none" cap="none" strike="noStrike">
                <a:solidFill>
                  <a:srgbClr val="333333"/>
                </a:solidFill>
                <a:latin typeface="Roboto"/>
                <a:ea typeface="Roboto"/>
                <a:cs typeface="Roboto"/>
                <a:sym typeface="Roboto"/>
              </a:rPr>
              <a:t>impatto sociale o ambientale </a:t>
            </a:r>
            <a:r>
              <a:rPr b="1" i="1" lang="it" sz="1800" u="sng" cap="none" strike="noStrike">
                <a:solidFill>
                  <a:srgbClr val="333333"/>
                </a:solidFill>
                <a:latin typeface="Roboto"/>
                <a:ea typeface="Roboto"/>
                <a:cs typeface="Roboto"/>
                <a:sym typeface="Roboto"/>
              </a:rPr>
              <a:t>misurabile</a:t>
            </a:r>
            <a:r>
              <a:rPr b="1" i="1" lang="it" sz="1800" u="none" cap="none" strike="noStrike">
                <a:solidFill>
                  <a:srgbClr val="333333"/>
                </a:solidFill>
                <a:latin typeface="Roboto"/>
                <a:ea typeface="Roboto"/>
                <a:cs typeface="Roboto"/>
                <a:sym typeface="Roboto"/>
              </a:rPr>
              <a:t> e </a:t>
            </a:r>
            <a:r>
              <a:rPr b="1" i="1" lang="it" sz="1800" u="sng" cap="none" strike="noStrike">
                <a:solidFill>
                  <a:srgbClr val="333333"/>
                </a:solidFill>
                <a:latin typeface="Roboto"/>
                <a:ea typeface="Roboto"/>
                <a:cs typeface="Roboto"/>
                <a:sym typeface="Roboto"/>
              </a:rPr>
              <a:t>favorevole</a:t>
            </a:r>
            <a:r>
              <a:rPr b="0" i="1" lang="it" sz="1800" u="none" cap="none" strike="noStrike">
                <a:solidFill>
                  <a:srgbClr val="333333"/>
                </a:solidFill>
                <a:latin typeface="Roboto"/>
                <a:ea typeface="Roboto"/>
                <a:cs typeface="Roboto"/>
                <a:sym typeface="Roboto"/>
              </a:rPr>
              <a:t> a fianco o in sostituzione di un rendimento finanziario</a:t>
            </a:r>
            <a:endParaRPr b="0" i="1" sz="1800" u="none" cap="none" strike="noStrike">
              <a:solidFill>
                <a:srgbClr val="333333"/>
              </a:solidFill>
              <a:latin typeface="Roboto"/>
              <a:ea typeface="Roboto"/>
              <a:cs typeface="Roboto"/>
              <a:sym typeface="Roboto"/>
            </a:endParaRPr>
          </a:p>
          <a:p>
            <a:pPr indent="0" lvl="0" marL="0" marR="0" rtl="0" algn="r">
              <a:lnSpc>
                <a:spcPct val="100000"/>
              </a:lnSpc>
              <a:spcBef>
                <a:spcPts val="600"/>
              </a:spcBef>
              <a:spcAft>
                <a:spcPts val="0"/>
              </a:spcAft>
              <a:buClr>
                <a:srgbClr val="000000"/>
              </a:buClr>
              <a:buSzPts val="1800"/>
              <a:buFont typeface="Arial"/>
              <a:buNone/>
            </a:pPr>
            <a:r>
              <a:rPr b="0" i="1" lang="it" sz="1800" u="none" cap="none" strike="noStrike">
                <a:solidFill>
                  <a:srgbClr val="333333"/>
                </a:solidFill>
                <a:latin typeface="Roboto"/>
                <a:ea typeface="Roboto"/>
                <a:cs typeface="Roboto"/>
                <a:sym typeface="Roboto"/>
              </a:rPr>
              <a:t> (Global Impact Investing Network)</a:t>
            </a:r>
            <a:endParaRPr b="0" i="1" sz="1800" u="none" cap="none" strike="noStrike">
              <a:solidFill>
                <a:srgbClr val="33333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rgbClr val="333333"/>
              </a:solidFill>
              <a:latin typeface="Roboto"/>
              <a:ea typeface="Roboto"/>
              <a:cs typeface="Roboto"/>
              <a:sym typeface="Roboto"/>
            </a:endParaRPr>
          </a:p>
        </p:txBody>
      </p:sp>
      <p:sp>
        <p:nvSpPr>
          <p:cNvPr id="222" name="Google Shape;222;p5"/>
          <p:cNvSpPr txBox="1"/>
          <p:nvPr/>
        </p:nvSpPr>
        <p:spPr>
          <a:xfrm>
            <a:off x="262466" y="4743274"/>
            <a:ext cx="2197200" cy="197100"/>
          </a:xfrm>
          <a:prstGeom prst="rect">
            <a:avLst/>
          </a:prstGeom>
          <a:noFill/>
          <a:ln>
            <a:noFill/>
          </a:ln>
        </p:spPr>
        <p:txBody>
          <a:bodyPr anchorCtr="0" anchor="ctr" bIns="35100" lIns="35100" spcFirstLastPara="1" rIns="35100" wrap="square" tIns="35100">
            <a:noAutofit/>
          </a:bodyPr>
          <a:lstStyle/>
          <a:p>
            <a:pPr indent="0" lvl="0" marL="0" marR="0" rtl="0" algn="l">
              <a:lnSpc>
                <a:spcPct val="100000"/>
              </a:lnSpc>
              <a:spcBef>
                <a:spcPts val="0"/>
              </a:spcBef>
              <a:spcAft>
                <a:spcPts val="0"/>
              </a:spcAft>
              <a:buClr>
                <a:srgbClr val="003087"/>
              </a:buClr>
              <a:buSzPts val="800"/>
              <a:buFont typeface="Montserrat Medium"/>
              <a:buNone/>
            </a:pPr>
            <a:r>
              <a:rPr b="0" i="0" lang="it" sz="800" u="none" cap="none" strike="noStrike">
                <a:solidFill>
                  <a:srgbClr val="003087"/>
                </a:solidFill>
                <a:latin typeface="Montserrat Medium"/>
                <a:ea typeface="Montserrat Medium"/>
                <a:cs typeface="Montserrat Medium"/>
                <a:sym typeface="Montserrat Medium"/>
              </a:rPr>
              <a:t>Banca Popolare Etica</a:t>
            </a:r>
            <a:endParaRPr b="0" i="0" sz="1400" u="none" cap="none" strike="noStrike">
              <a:solidFill>
                <a:srgbClr val="000000"/>
              </a:solidFill>
              <a:latin typeface="Arial"/>
              <a:ea typeface="Arial"/>
              <a:cs typeface="Arial"/>
              <a:sym typeface="Arial"/>
            </a:endParaRPr>
          </a:p>
        </p:txBody>
      </p:sp>
      <p:pic>
        <p:nvPicPr>
          <p:cNvPr descr="image.png" id="223" name="Google Shape;223;p5"/>
          <p:cNvPicPr preferRelativeResize="0"/>
          <p:nvPr/>
        </p:nvPicPr>
        <p:blipFill rotWithShape="1">
          <a:blip r:embed="rId3">
            <a:alphaModFix/>
          </a:blip>
          <a:srcRect b="0" l="0" r="0" t="0"/>
          <a:stretch/>
        </p:blipFill>
        <p:spPr>
          <a:xfrm>
            <a:off x="7573497" y="4000724"/>
            <a:ext cx="1075075" cy="742550"/>
          </a:xfrm>
          <a:prstGeom prst="rect">
            <a:avLst/>
          </a:prstGeom>
          <a:noFill/>
          <a:ln>
            <a:noFill/>
          </a:ln>
        </p:spPr>
      </p:pic>
      <p:grpSp>
        <p:nvGrpSpPr>
          <p:cNvPr id="224" name="Google Shape;224;p5"/>
          <p:cNvGrpSpPr/>
          <p:nvPr/>
        </p:nvGrpSpPr>
        <p:grpSpPr>
          <a:xfrm>
            <a:off x="2652055" y="2521418"/>
            <a:ext cx="3141741" cy="2430882"/>
            <a:chOff x="1813855" y="2292818"/>
            <a:chExt cx="3141741" cy="2430882"/>
          </a:xfrm>
        </p:grpSpPr>
        <p:sp>
          <p:nvSpPr>
            <p:cNvPr id="225" name="Google Shape;225;p5"/>
            <p:cNvSpPr/>
            <p:nvPr/>
          </p:nvSpPr>
          <p:spPr>
            <a:xfrm rot="-3419994">
              <a:off x="1441808" y="3125326"/>
              <a:ext cx="2132130" cy="270417"/>
            </a:xfrm>
            <a:prstGeom prst="rect">
              <a:avLst/>
            </a:prstGeom>
          </p:spPr>
          <p:txBody>
            <a:bodyPr>
              <a:prstTxWarp prst="textPlain"/>
            </a:bodyPr>
            <a:lstStyle/>
            <a:p>
              <a:pPr lvl="0" algn="ctr"/>
              <a:r>
                <a:rPr b="0" i="0">
                  <a:ln cap="flat" cmpd="sng" w="9525">
                    <a:solidFill>
                      <a:srgbClr val="FCD116"/>
                    </a:solidFill>
                    <a:prstDash val="solid"/>
                    <a:round/>
                    <a:headEnd len="sm" w="sm" type="none"/>
                    <a:tailEnd len="sm" w="sm" type="none"/>
                  </a:ln>
                  <a:solidFill>
                    <a:srgbClr val="00386B"/>
                  </a:solidFill>
                  <a:latin typeface="Arial"/>
                </a:rPr>
                <a:t>Intenzionalità</a:t>
              </a:r>
            </a:p>
          </p:txBody>
        </p:sp>
        <p:sp>
          <p:nvSpPr>
            <p:cNvPr id="226" name="Google Shape;226;p5"/>
            <p:cNvSpPr/>
            <p:nvPr/>
          </p:nvSpPr>
          <p:spPr>
            <a:xfrm rot="3419955">
              <a:off x="3429184" y="3127928"/>
              <a:ext cx="1829564" cy="270417"/>
            </a:xfrm>
            <a:prstGeom prst="rect">
              <a:avLst/>
            </a:prstGeom>
          </p:spPr>
          <p:txBody>
            <a:bodyPr>
              <a:prstTxWarp prst="textPlain"/>
            </a:bodyPr>
            <a:lstStyle/>
            <a:p>
              <a:pPr lvl="0" algn="ctr"/>
              <a:r>
                <a:rPr b="0" i="0">
                  <a:ln cap="flat" cmpd="sng" w="9525">
                    <a:solidFill>
                      <a:srgbClr val="FCD116"/>
                    </a:solidFill>
                    <a:prstDash val="solid"/>
                    <a:round/>
                    <a:headEnd len="sm" w="sm" type="none"/>
                    <a:tailEnd len="sm" w="sm" type="none"/>
                  </a:ln>
                  <a:solidFill>
                    <a:srgbClr val="00386B"/>
                  </a:solidFill>
                  <a:latin typeface="Arial"/>
                </a:rPr>
                <a:t>Misurabilità</a:t>
              </a:r>
            </a:p>
          </p:txBody>
        </p:sp>
        <p:sp>
          <p:nvSpPr>
            <p:cNvPr id="227" name="Google Shape;227;p5"/>
            <p:cNvSpPr/>
            <p:nvPr/>
          </p:nvSpPr>
          <p:spPr>
            <a:xfrm rot="-23">
              <a:off x="2336182" y="4453274"/>
              <a:ext cx="2084728" cy="270419"/>
            </a:xfrm>
            <a:prstGeom prst="rect">
              <a:avLst/>
            </a:prstGeom>
          </p:spPr>
          <p:txBody>
            <a:bodyPr>
              <a:prstTxWarp prst="textPlain"/>
            </a:bodyPr>
            <a:lstStyle/>
            <a:p>
              <a:pPr lvl="0" algn="ctr"/>
              <a:r>
                <a:rPr b="0" i="0">
                  <a:ln cap="flat" cmpd="sng" w="9525">
                    <a:solidFill>
                      <a:srgbClr val="FCD116"/>
                    </a:solidFill>
                    <a:prstDash val="solid"/>
                    <a:round/>
                    <a:headEnd len="sm" w="sm" type="none"/>
                    <a:tailEnd len="sm" w="sm" type="none"/>
                  </a:ln>
                  <a:solidFill>
                    <a:srgbClr val="00386B"/>
                  </a:solidFill>
                  <a:latin typeface="Arial"/>
                </a:rPr>
                <a:t>Addizionalità</a:t>
              </a:r>
            </a:p>
          </p:txBody>
        </p:sp>
        <p:sp>
          <p:nvSpPr>
            <p:cNvPr id="228" name="Google Shape;228;p5"/>
            <p:cNvSpPr/>
            <p:nvPr/>
          </p:nvSpPr>
          <p:spPr>
            <a:xfrm>
              <a:off x="2299950" y="2585575"/>
              <a:ext cx="2197200" cy="1719600"/>
            </a:xfrm>
            <a:prstGeom prst="triangle">
              <a:avLst>
                <a:gd fmla="val 50000" name="adj"/>
              </a:avLst>
            </a:prstGeom>
            <a:solidFill>
              <a:srgbClr val="FCD11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6"/>
          <p:cNvSpPr txBox="1"/>
          <p:nvPr/>
        </p:nvSpPr>
        <p:spPr>
          <a:xfrm>
            <a:off x="1485899" y="393700"/>
            <a:ext cx="6172200" cy="4767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3087"/>
              </a:buClr>
              <a:buSzPts val="2600"/>
              <a:buFont typeface="Montserrat Medium"/>
              <a:buNone/>
            </a:pPr>
            <a:r>
              <a:rPr b="0" i="0" lang="it" sz="2600" u="none" cap="none" strike="noStrike">
                <a:solidFill>
                  <a:srgbClr val="003087"/>
                </a:solidFill>
                <a:latin typeface="Montserrat Medium"/>
                <a:ea typeface="Montserrat Medium"/>
                <a:cs typeface="Montserrat Medium"/>
                <a:sym typeface="Montserrat Medium"/>
              </a:rPr>
              <a:t>Finanza ad impatto (2 di 4)</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p:txBody>
      </p:sp>
      <p:sp>
        <p:nvSpPr>
          <p:cNvPr id="234" name="Google Shape;234;p6"/>
          <p:cNvSpPr txBox="1"/>
          <p:nvPr/>
        </p:nvSpPr>
        <p:spPr>
          <a:xfrm>
            <a:off x="262466" y="4743274"/>
            <a:ext cx="2197200" cy="197100"/>
          </a:xfrm>
          <a:prstGeom prst="rect">
            <a:avLst/>
          </a:prstGeom>
          <a:noFill/>
          <a:ln>
            <a:noFill/>
          </a:ln>
        </p:spPr>
        <p:txBody>
          <a:bodyPr anchorCtr="0" anchor="ctr" bIns="35100" lIns="35100" spcFirstLastPara="1" rIns="35100" wrap="square" tIns="35100">
            <a:noAutofit/>
          </a:bodyPr>
          <a:lstStyle/>
          <a:p>
            <a:pPr indent="0" lvl="0" marL="0" marR="0" rtl="0" algn="l">
              <a:lnSpc>
                <a:spcPct val="100000"/>
              </a:lnSpc>
              <a:spcBef>
                <a:spcPts val="0"/>
              </a:spcBef>
              <a:spcAft>
                <a:spcPts val="0"/>
              </a:spcAft>
              <a:buClr>
                <a:srgbClr val="003087"/>
              </a:buClr>
              <a:buSzPts val="800"/>
              <a:buFont typeface="Montserrat Medium"/>
              <a:buNone/>
            </a:pPr>
            <a:r>
              <a:rPr b="0" i="0" lang="it" sz="800" u="none" cap="none" strike="noStrike">
                <a:solidFill>
                  <a:srgbClr val="003087"/>
                </a:solidFill>
                <a:latin typeface="Montserrat Medium"/>
                <a:ea typeface="Montserrat Medium"/>
                <a:cs typeface="Montserrat Medium"/>
                <a:sym typeface="Montserrat Medium"/>
              </a:rPr>
              <a:t>Banca Popolare Etica</a:t>
            </a:r>
            <a:endParaRPr b="0" i="0" sz="1400" u="none" cap="none" strike="noStrike">
              <a:solidFill>
                <a:srgbClr val="000000"/>
              </a:solidFill>
              <a:latin typeface="Arial"/>
              <a:ea typeface="Arial"/>
              <a:cs typeface="Arial"/>
              <a:sym typeface="Arial"/>
            </a:endParaRPr>
          </a:p>
        </p:txBody>
      </p:sp>
      <p:pic>
        <p:nvPicPr>
          <p:cNvPr id="235" name="Google Shape;235;p6"/>
          <p:cNvPicPr preferRelativeResize="0"/>
          <p:nvPr/>
        </p:nvPicPr>
        <p:blipFill rotWithShape="1">
          <a:blip r:embed="rId3">
            <a:alphaModFix/>
          </a:blip>
          <a:srcRect b="0" l="0" r="0" t="0"/>
          <a:stretch/>
        </p:blipFill>
        <p:spPr>
          <a:xfrm>
            <a:off x="490538" y="922575"/>
            <a:ext cx="8162925" cy="3371850"/>
          </a:xfrm>
          <a:prstGeom prst="rect">
            <a:avLst/>
          </a:prstGeom>
          <a:noFill/>
          <a:ln>
            <a:noFill/>
          </a:ln>
        </p:spPr>
      </p:pic>
      <p:grpSp>
        <p:nvGrpSpPr>
          <p:cNvPr id="236" name="Google Shape;236;p6"/>
          <p:cNvGrpSpPr/>
          <p:nvPr/>
        </p:nvGrpSpPr>
        <p:grpSpPr>
          <a:xfrm>
            <a:off x="2132650" y="3865150"/>
            <a:ext cx="6596994" cy="505800"/>
            <a:chOff x="1960784" y="4169950"/>
            <a:chExt cx="6692700" cy="505800"/>
          </a:xfrm>
        </p:grpSpPr>
        <p:sp>
          <p:nvSpPr>
            <p:cNvPr id="237" name="Google Shape;237;p6"/>
            <p:cNvSpPr/>
            <p:nvPr/>
          </p:nvSpPr>
          <p:spPr>
            <a:xfrm>
              <a:off x="1960784" y="4169950"/>
              <a:ext cx="6692700" cy="505800"/>
            </a:xfrm>
            <a:prstGeom prst="rect">
              <a:avLst/>
            </a:prstGeom>
            <a:noFill/>
            <a:ln cap="flat" cmpd="sng" w="76200">
              <a:solidFill>
                <a:srgbClr val="FCD11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8" name="Google Shape;238;p6"/>
            <p:cNvPicPr preferRelativeResize="0"/>
            <p:nvPr/>
          </p:nvPicPr>
          <p:blipFill rotWithShape="1">
            <a:blip r:embed="rId4">
              <a:alphaModFix/>
            </a:blip>
            <a:srcRect b="32812" l="0" r="0" t="19258"/>
            <a:stretch/>
          </p:blipFill>
          <p:spPr>
            <a:xfrm>
              <a:off x="4833261" y="4232350"/>
              <a:ext cx="947728" cy="219900"/>
            </a:xfrm>
            <a:prstGeom prst="rect">
              <a:avLst/>
            </a:prstGeom>
            <a:noFill/>
            <a:ln>
              <a:noFill/>
            </a:ln>
          </p:spPr>
        </p:pic>
      </p:grpSp>
      <p:sp>
        <p:nvSpPr>
          <p:cNvPr id="239" name="Google Shape;239;p6"/>
          <p:cNvSpPr txBox="1"/>
          <p:nvPr/>
        </p:nvSpPr>
        <p:spPr>
          <a:xfrm>
            <a:off x="5518925" y="4549150"/>
            <a:ext cx="3213900" cy="219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1" lang="it" sz="1200" u="none" cap="none" strike="noStrike">
                <a:solidFill>
                  <a:srgbClr val="000000"/>
                </a:solidFill>
                <a:latin typeface="Calibri"/>
                <a:ea typeface="Calibri"/>
                <a:cs typeface="Calibri"/>
                <a:sym typeface="Calibri"/>
              </a:rPr>
              <a:t>Fonte</a:t>
            </a:r>
            <a:r>
              <a:rPr b="0" i="0" lang="it" sz="1200" u="none" cap="none" strike="noStrike">
                <a:solidFill>
                  <a:srgbClr val="000000"/>
                </a:solidFill>
                <a:latin typeface="Calibri"/>
                <a:ea typeface="Calibri"/>
                <a:cs typeface="Calibri"/>
                <a:sym typeface="Calibri"/>
              </a:rPr>
              <a:t>: G8, Social Impact Investment Taskforce, Working Group on Impact Allocation (2014)</a:t>
            </a:r>
            <a:endParaRPr b="0" i="0" sz="1200" u="none" cap="none" strike="noStrike">
              <a:solidFill>
                <a:srgbClr val="000000"/>
              </a:solidFill>
              <a:latin typeface="Calibri"/>
              <a:ea typeface="Calibri"/>
              <a:cs typeface="Calibri"/>
              <a:sym typeface="Calibri"/>
            </a:endParaRPr>
          </a:p>
        </p:txBody>
      </p:sp>
      <p:grpSp>
        <p:nvGrpSpPr>
          <p:cNvPr id="240" name="Google Shape;240;p6"/>
          <p:cNvGrpSpPr/>
          <p:nvPr/>
        </p:nvGrpSpPr>
        <p:grpSpPr>
          <a:xfrm>
            <a:off x="2189211" y="4218043"/>
            <a:ext cx="5070390" cy="411154"/>
            <a:chOff x="1960784" y="4093750"/>
            <a:chExt cx="6692700" cy="476700"/>
          </a:xfrm>
        </p:grpSpPr>
        <p:sp>
          <p:nvSpPr>
            <p:cNvPr id="241" name="Google Shape;241;p6"/>
            <p:cNvSpPr/>
            <p:nvPr/>
          </p:nvSpPr>
          <p:spPr>
            <a:xfrm>
              <a:off x="1960784" y="4093750"/>
              <a:ext cx="6692700" cy="476700"/>
            </a:xfrm>
            <a:prstGeom prst="rect">
              <a:avLst/>
            </a:prstGeom>
            <a:noFill/>
            <a:ln cap="flat" cmpd="sng" w="76200">
              <a:solidFill>
                <a:srgbClr val="0038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2" name="Google Shape;242;p6"/>
            <p:cNvPicPr preferRelativeResize="0"/>
            <p:nvPr/>
          </p:nvPicPr>
          <p:blipFill rotWithShape="1">
            <a:blip r:embed="rId5">
              <a:alphaModFix/>
            </a:blip>
            <a:srcRect b="0" l="0" r="0" t="0"/>
            <a:stretch/>
          </p:blipFill>
          <p:spPr>
            <a:xfrm>
              <a:off x="4141837" y="4218225"/>
              <a:ext cx="1456243" cy="185725"/>
            </a:xfrm>
            <a:prstGeom prst="rect">
              <a:avLst/>
            </a:prstGeom>
            <a:noFill/>
            <a:ln cap="flat" cmpd="sng" w="9525">
              <a:solidFill>
                <a:srgbClr val="00386B"/>
              </a:solidFill>
              <a:prstDash val="solid"/>
              <a:round/>
              <a:headEnd len="sm" w="sm" type="none"/>
              <a:tailEnd len="sm" w="sm" type="none"/>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7"/>
          <p:cNvSpPr txBox="1"/>
          <p:nvPr/>
        </p:nvSpPr>
        <p:spPr>
          <a:xfrm>
            <a:off x="1485899" y="393700"/>
            <a:ext cx="6172200" cy="4767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3087"/>
              </a:buClr>
              <a:buSzPts val="2600"/>
              <a:buFont typeface="Montserrat Medium"/>
              <a:buNone/>
            </a:pPr>
            <a:r>
              <a:rPr b="0" i="0" lang="it" sz="2600" u="none" cap="none" strike="noStrike">
                <a:solidFill>
                  <a:srgbClr val="003087"/>
                </a:solidFill>
                <a:latin typeface="Montserrat Medium"/>
                <a:ea typeface="Montserrat Medium"/>
                <a:cs typeface="Montserrat Medium"/>
                <a:sym typeface="Montserrat Medium"/>
              </a:rPr>
              <a:t>Finanza ad impatto (3 di 4)</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p:txBody>
      </p:sp>
      <p:sp>
        <p:nvSpPr>
          <p:cNvPr id="248" name="Google Shape;248;p7"/>
          <p:cNvSpPr txBox="1"/>
          <p:nvPr/>
        </p:nvSpPr>
        <p:spPr>
          <a:xfrm>
            <a:off x="464825" y="1094025"/>
            <a:ext cx="7880700" cy="32382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0000"/>
              </a:buClr>
              <a:buSzPts val="1500"/>
              <a:buFont typeface="Arial"/>
              <a:buNone/>
            </a:pPr>
            <a:r>
              <a:rPr b="0" i="0" lang="it" sz="1500" u="none" cap="none" strike="noStrike">
                <a:solidFill>
                  <a:srgbClr val="333333"/>
                </a:solidFill>
                <a:latin typeface="Roboto"/>
                <a:ea typeface="Roboto"/>
                <a:cs typeface="Roboto"/>
                <a:sym typeface="Roboto"/>
              </a:rPr>
              <a:t>Da vari anni ormai, il concetto di Impact Finance (Finanza ad Impatto) o Impact Investing è in uso a livello internazionale e oramai da qualche tempo anche in Italia. Viene utilizzato ad esempio da:</a:t>
            </a:r>
            <a:endParaRPr b="0" i="0" sz="1500" u="none" cap="none" strike="noStrike">
              <a:solidFill>
                <a:srgbClr val="33333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333333"/>
              </a:solidFill>
              <a:latin typeface="Roboto"/>
              <a:ea typeface="Roboto"/>
              <a:cs typeface="Roboto"/>
              <a:sym typeface="Roboto"/>
            </a:endParaRPr>
          </a:p>
          <a:p>
            <a:pPr indent="-269999" lvl="0" marL="269999" marR="0" rtl="0" algn="l">
              <a:lnSpc>
                <a:spcPct val="100000"/>
              </a:lnSpc>
              <a:spcBef>
                <a:spcPts val="0"/>
              </a:spcBef>
              <a:spcAft>
                <a:spcPts val="0"/>
              </a:spcAft>
              <a:buClr>
                <a:srgbClr val="262626"/>
              </a:buClr>
              <a:buSzPts val="2000"/>
              <a:buFont typeface="Arial"/>
              <a:buChar char="●"/>
            </a:pPr>
            <a:r>
              <a:rPr b="0" i="0" lang="it" sz="1500" u="none" cap="none" strike="noStrike">
                <a:solidFill>
                  <a:srgbClr val="333333"/>
                </a:solidFill>
                <a:latin typeface="Roboto"/>
                <a:ea typeface="Roboto"/>
                <a:cs typeface="Roboto"/>
                <a:sym typeface="Roboto"/>
              </a:rPr>
              <a:t>G8 - Global Social Impact Investment Steering Group</a:t>
            </a:r>
            <a:endParaRPr b="0" i="0" sz="1500" u="none" cap="none" strike="noStrike">
              <a:solidFill>
                <a:srgbClr val="333333"/>
              </a:solidFill>
              <a:latin typeface="Roboto"/>
              <a:ea typeface="Roboto"/>
              <a:cs typeface="Roboto"/>
              <a:sym typeface="Roboto"/>
            </a:endParaRPr>
          </a:p>
          <a:p>
            <a:pPr indent="-269999" lvl="0" marL="269999" marR="0" rtl="0" algn="l">
              <a:lnSpc>
                <a:spcPct val="100000"/>
              </a:lnSpc>
              <a:spcBef>
                <a:spcPts val="0"/>
              </a:spcBef>
              <a:spcAft>
                <a:spcPts val="0"/>
              </a:spcAft>
              <a:buClr>
                <a:srgbClr val="262626"/>
              </a:buClr>
              <a:buSzPts val="2000"/>
              <a:buFont typeface="Arial"/>
              <a:buChar char="●"/>
            </a:pPr>
            <a:r>
              <a:rPr b="0" i="0" lang="it" sz="1500" u="none" cap="none" strike="noStrike">
                <a:solidFill>
                  <a:srgbClr val="333333"/>
                </a:solidFill>
                <a:latin typeface="Roboto"/>
                <a:ea typeface="Roboto"/>
                <a:cs typeface="Roboto"/>
                <a:sym typeface="Roboto"/>
              </a:rPr>
              <a:t>Commissione Europea - Expert Group on Social Entrepreneurship (GECES) </a:t>
            </a:r>
            <a:endParaRPr b="0" i="0" sz="1500" u="none" cap="none" strike="noStrike">
              <a:solidFill>
                <a:srgbClr val="333333"/>
              </a:solidFill>
              <a:latin typeface="Roboto"/>
              <a:ea typeface="Roboto"/>
              <a:cs typeface="Roboto"/>
              <a:sym typeface="Roboto"/>
            </a:endParaRPr>
          </a:p>
          <a:p>
            <a:pPr indent="-269999" lvl="0" marL="269999" marR="0" rtl="0" algn="l">
              <a:lnSpc>
                <a:spcPct val="100000"/>
              </a:lnSpc>
              <a:spcBef>
                <a:spcPts val="0"/>
              </a:spcBef>
              <a:spcAft>
                <a:spcPts val="0"/>
              </a:spcAft>
              <a:buClr>
                <a:srgbClr val="262626"/>
              </a:buClr>
              <a:buSzPts val="2000"/>
              <a:buFont typeface="Arial"/>
              <a:buChar char="●"/>
            </a:pPr>
            <a:r>
              <a:rPr b="0" i="0" lang="it" sz="1500" u="none" cap="none" strike="noStrike">
                <a:solidFill>
                  <a:srgbClr val="333333"/>
                </a:solidFill>
                <a:latin typeface="Roboto"/>
                <a:ea typeface="Roboto"/>
                <a:cs typeface="Roboto"/>
                <a:sym typeface="Roboto"/>
              </a:rPr>
              <a:t>OCSE</a:t>
            </a:r>
            <a:endParaRPr b="0" i="0" sz="1500" u="none" cap="none" strike="noStrike">
              <a:solidFill>
                <a:srgbClr val="333333"/>
              </a:solidFill>
              <a:latin typeface="Roboto"/>
              <a:ea typeface="Roboto"/>
              <a:cs typeface="Roboto"/>
              <a:sym typeface="Roboto"/>
            </a:endParaRPr>
          </a:p>
          <a:p>
            <a:pPr indent="-269999" lvl="0" marL="269999" marR="0" rtl="0" algn="l">
              <a:lnSpc>
                <a:spcPct val="100000"/>
              </a:lnSpc>
              <a:spcBef>
                <a:spcPts val="0"/>
              </a:spcBef>
              <a:spcAft>
                <a:spcPts val="0"/>
              </a:spcAft>
              <a:buClr>
                <a:srgbClr val="262626"/>
              </a:buClr>
              <a:buSzPts val="2000"/>
              <a:buFont typeface="Arial"/>
              <a:buChar char="●"/>
            </a:pPr>
            <a:r>
              <a:rPr b="0" i="0" lang="it" sz="1500" u="none" cap="none" strike="noStrike">
                <a:solidFill>
                  <a:srgbClr val="333333"/>
                </a:solidFill>
                <a:latin typeface="Roboto"/>
                <a:ea typeface="Roboto"/>
                <a:cs typeface="Roboto"/>
                <a:sym typeface="Roboto"/>
              </a:rPr>
              <a:t>Fondo Europeo per gli Investimenti (FEI)</a:t>
            </a:r>
            <a:endParaRPr b="0" i="0" sz="1500" u="none" cap="none" strike="noStrike">
              <a:solidFill>
                <a:srgbClr val="333333"/>
              </a:solidFill>
              <a:latin typeface="Roboto"/>
              <a:ea typeface="Roboto"/>
              <a:cs typeface="Roboto"/>
              <a:sym typeface="Roboto"/>
            </a:endParaRPr>
          </a:p>
          <a:p>
            <a:pPr indent="-269999" lvl="0" marL="269999" marR="0" rtl="0" algn="l">
              <a:lnSpc>
                <a:spcPct val="100000"/>
              </a:lnSpc>
              <a:spcBef>
                <a:spcPts val="0"/>
              </a:spcBef>
              <a:spcAft>
                <a:spcPts val="0"/>
              </a:spcAft>
              <a:buClr>
                <a:srgbClr val="262626"/>
              </a:buClr>
              <a:buSzPts val="2000"/>
              <a:buFont typeface="Arial"/>
              <a:buChar char="●"/>
            </a:pPr>
            <a:r>
              <a:rPr b="0" i="0" lang="it" sz="1500" u="none" cap="none" strike="noStrike">
                <a:solidFill>
                  <a:srgbClr val="333333"/>
                </a:solidFill>
                <a:latin typeface="Roboto"/>
                <a:ea typeface="Roboto"/>
                <a:cs typeface="Roboto"/>
                <a:sym typeface="Roboto"/>
              </a:rPr>
              <a:t>Fondo per le Imprese Sociali del MISE</a:t>
            </a:r>
            <a:endParaRPr b="0" i="0" sz="1500" u="none" cap="none" strike="noStrike">
              <a:solidFill>
                <a:srgbClr val="333333"/>
              </a:solidFill>
              <a:latin typeface="Roboto"/>
              <a:ea typeface="Roboto"/>
              <a:cs typeface="Roboto"/>
              <a:sym typeface="Roboto"/>
            </a:endParaRPr>
          </a:p>
          <a:p>
            <a:pPr indent="127000" lvl="0" marL="0" marR="0" rtl="0" algn="l">
              <a:lnSpc>
                <a:spcPct val="100000"/>
              </a:lnSpc>
              <a:spcBef>
                <a:spcPts val="0"/>
              </a:spcBef>
              <a:spcAft>
                <a:spcPts val="0"/>
              </a:spcAft>
              <a:buClr>
                <a:srgbClr val="262626"/>
              </a:buClr>
              <a:buSzPts val="2000"/>
              <a:buFont typeface="Arial"/>
              <a:buNone/>
            </a:pPr>
            <a:r>
              <a:t/>
            </a:r>
            <a:endParaRPr b="0" i="0" sz="1500" u="none" cap="none" strike="noStrike">
              <a:solidFill>
                <a:srgbClr val="333333"/>
              </a:solidFill>
              <a:latin typeface="Roboto"/>
              <a:ea typeface="Roboto"/>
              <a:cs typeface="Roboto"/>
              <a:sym typeface="Roboto"/>
            </a:endParaRPr>
          </a:p>
          <a:p>
            <a:pPr indent="0" lvl="0" marL="0" marR="0" rtl="0" algn="ctr">
              <a:lnSpc>
                <a:spcPct val="100000"/>
              </a:lnSpc>
              <a:spcBef>
                <a:spcPts val="0"/>
              </a:spcBef>
              <a:spcAft>
                <a:spcPts val="0"/>
              </a:spcAft>
              <a:buClr>
                <a:srgbClr val="262626"/>
              </a:buClr>
              <a:buSzPts val="2000"/>
              <a:buFont typeface="Arial"/>
              <a:buNone/>
            </a:pPr>
            <a:r>
              <a:rPr b="1" i="0" lang="it" sz="1500" u="none" cap="none" strike="noStrike">
                <a:solidFill>
                  <a:srgbClr val="333333"/>
                </a:solidFill>
                <a:latin typeface="Roboto"/>
                <a:ea typeface="Roboto"/>
                <a:cs typeface="Roboto"/>
                <a:sym typeface="Roboto"/>
              </a:rPr>
              <a:t>Il passaggio al concetto d’impatto deriva quindi anche dalla necessità di confrontarci con il paradigma in uso tra i principali attori.</a:t>
            </a:r>
            <a:endParaRPr b="1" i="0" sz="1500" u="none" cap="none" strike="noStrike">
              <a:solidFill>
                <a:srgbClr val="33333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33333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33333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b="0" i="1" sz="1500" u="none" cap="none" strike="noStrike">
              <a:solidFill>
                <a:srgbClr val="333333"/>
              </a:solidFill>
              <a:latin typeface="Roboto"/>
              <a:ea typeface="Roboto"/>
              <a:cs typeface="Roboto"/>
              <a:sym typeface="Roboto"/>
            </a:endParaRPr>
          </a:p>
        </p:txBody>
      </p:sp>
      <p:sp>
        <p:nvSpPr>
          <p:cNvPr id="249" name="Google Shape;249;p7"/>
          <p:cNvSpPr txBox="1"/>
          <p:nvPr/>
        </p:nvSpPr>
        <p:spPr>
          <a:xfrm>
            <a:off x="262466" y="4743274"/>
            <a:ext cx="2197200" cy="197100"/>
          </a:xfrm>
          <a:prstGeom prst="rect">
            <a:avLst/>
          </a:prstGeom>
          <a:noFill/>
          <a:ln>
            <a:noFill/>
          </a:ln>
        </p:spPr>
        <p:txBody>
          <a:bodyPr anchorCtr="0" anchor="ctr" bIns="35100" lIns="35100" spcFirstLastPara="1" rIns="35100" wrap="square" tIns="35100">
            <a:noAutofit/>
          </a:bodyPr>
          <a:lstStyle/>
          <a:p>
            <a:pPr indent="0" lvl="0" marL="0" marR="0" rtl="0" algn="l">
              <a:lnSpc>
                <a:spcPct val="100000"/>
              </a:lnSpc>
              <a:spcBef>
                <a:spcPts val="0"/>
              </a:spcBef>
              <a:spcAft>
                <a:spcPts val="0"/>
              </a:spcAft>
              <a:buClr>
                <a:srgbClr val="003087"/>
              </a:buClr>
              <a:buSzPts val="800"/>
              <a:buFont typeface="Montserrat Medium"/>
              <a:buNone/>
            </a:pPr>
            <a:r>
              <a:rPr b="0" i="0" lang="it" sz="800" u="none" cap="none" strike="noStrike">
                <a:solidFill>
                  <a:srgbClr val="003087"/>
                </a:solidFill>
                <a:latin typeface="Montserrat Medium"/>
                <a:ea typeface="Montserrat Medium"/>
                <a:cs typeface="Montserrat Medium"/>
                <a:sym typeface="Montserrat Medium"/>
              </a:rPr>
              <a:t>Banca Popolare Etica</a:t>
            </a:r>
            <a:endParaRPr b="0" i="0" sz="1400" u="none" cap="none" strike="noStrike">
              <a:solidFill>
                <a:srgbClr val="000000"/>
              </a:solidFill>
              <a:latin typeface="Arial"/>
              <a:ea typeface="Arial"/>
              <a:cs typeface="Arial"/>
              <a:sym typeface="Arial"/>
            </a:endParaRPr>
          </a:p>
        </p:txBody>
      </p:sp>
      <p:pic>
        <p:nvPicPr>
          <p:cNvPr descr="image.png" id="250" name="Google Shape;250;p7"/>
          <p:cNvPicPr preferRelativeResize="0"/>
          <p:nvPr/>
        </p:nvPicPr>
        <p:blipFill rotWithShape="1">
          <a:blip r:embed="rId3">
            <a:alphaModFix/>
          </a:blip>
          <a:srcRect b="0" l="0" r="0" t="0"/>
          <a:stretch/>
        </p:blipFill>
        <p:spPr>
          <a:xfrm>
            <a:off x="7649697" y="4076924"/>
            <a:ext cx="1075075" cy="742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8"/>
          <p:cNvSpPr txBox="1"/>
          <p:nvPr/>
        </p:nvSpPr>
        <p:spPr>
          <a:xfrm>
            <a:off x="1485899" y="393700"/>
            <a:ext cx="6172200" cy="4767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3087"/>
              </a:buClr>
              <a:buSzPts val="2600"/>
              <a:buFont typeface="Montserrat Medium"/>
              <a:buNone/>
            </a:pPr>
            <a:r>
              <a:rPr b="0" i="0" lang="it" sz="2600" u="none" cap="none" strike="noStrike">
                <a:solidFill>
                  <a:srgbClr val="003087"/>
                </a:solidFill>
                <a:latin typeface="Montserrat Medium"/>
                <a:ea typeface="Montserrat Medium"/>
                <a:cs typeface="Montserrat Medium"/>
                <a:sym typeface="Montserrat Medium"/>
              </a:rPr>
              <a:t>Finanza ad impatto (4 di 4)</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p:txBody>
      </p:sp>
      <p:sp>
        <p:nvSpPr>
          <p:cNvPr id="256" name="Google Shape;256;p8"/>
          <p:cNvSpPr txBox="1"/>
          <p:nvPr/>
        </p:nvSpPr>
        <p:spPr>
          <a:xfrm>
            <a:off x="308600" y="1273000"/>
            <a:ext cx="8602800" cy="84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it" sz="1500" u="none" cap="none" strike="noStrike">
                <a:solidFill>
                  <a:srgbClr val="202124"/>
                </a:solidFill>
                <a:highlight>
                  <a:srgbClr val="FEFEFE"/>
                </a:highlight>
                <a:latin typeface="Arial"/>
                <a:ea typeface="Arial"/>
                <a:cs typeface="Arial"/>
                <a:sym typeface="Arial"/>
              </a:rPr>
              <a:t>Il rapporto registra infatti un ammontare complessivo di </a:t>
            </a:r>
            <a:r>
              <a:rPr b="1" i="0" lang="it" sz="1500" u="none" cap="none" strike="noStrike">
                <a:solidFill>
                  <a:srgbClr val="202124"/>
                </a:solidFill>
                <a:highlight>
                  <a:srgbClr val="FEFEFE"/>
                </a:highlight>
                <a:latin typeface="Arial"/>
                <a:ea typeface="Arial"/>
                <a:cs typeface="Arial"/>
                <a:sym typeface="Arial"/>
              </a:rPr>
              <a:t>30,7 trilioni di dollari di investimenti sostenibili</a:t>
            </a:r>
            <a:r>
              <a:rPr b="0" i="0" lang="it" sz="1500" u="none" cap="none" strike="noStrike">
                <a:solidFill>
                  <a:srgbClr val="202124"/>
                </a:solidFill>
                <a:highlight>
                  <a:srgbClr val="FEFEFE"/>
                </a:highlight>
                <a:latin typeface="Arial"/>
                <a:ea typeface="Arial"/>
                <a:cs typeface="Arial"/>
                <a:sym typeface="Arial"/>
              </a:rPr>
              <a:t> nei cinque principali mercati: Europa, Stati Uniti, Canada, Giappone e Australia/Nuova Zelanda. </a:t>
            </a:r>
            <a:r>
              <a:rPr b="1" i="0" lang="it" sz="1500" u="none" cap="none" strike="noStrike">
                <a:solidFill>
                  <a:srgbClr val="202124"/>
                </a:solidFill>
                <a:highlight>
                  <a:srgbClr val="FEFEFE"/>
                </a:highlight>
                <a:latin typeface="Arial"/>
                <a:ea typeface="Arial"/>
                <a:cs typeface="Arial"/>
                <a:sym typeface="Arial"/>
              </a:rPr>
              <a:t>La finanza ad impatto ne rappresenta l’1%</a:t>
            </a:r>
            <a:endParaRPr b="1" i="0" sz="1400" u="none" cap="none" strike="noStrike">
              <a:solidFill>
                <a:srgbClr val="000000"/>
              </a:solidFill>
              <a:latin typeface="Arial"/>
              <a:ea typeface="Arial"/>
              <a:cs typeface="Arial"/>
              <a:sym typeface="Arial"/>
            </a:endParaRPr>
          </a:p>
        </p:txBody>
      </p:sp>
      <p:sp>
        <p:nvSpPr>
          <p:cNvPr id="257" name="Google Shape;257;p8"/>
          <p:cNvSpPr txBox="1"/>
          <p:nvPr/>
        </p:nvSpPr>
        <p:spPr>
          <a:xfrm>
            <a:off x="-100" y="4731125"/>
            <a:ext cx="9144000" cy="35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1" lang="it" sz="1200" u="none" cap="none" strike="noStrike">
                <a:solidFill>
                  <a:srgbClr val="202124"/>
                </a:solidFill>
                <a:highlight>
                  <a:srgbClr val="FEFEFE"/>
                </a:highlight>
                <a:latin typeface="Arial"/>
                <a:ea typeface="Arial"/>
                <a:cs typeface="Arial"/>
                <a:sym typeface="Arial"/>
              </a:rPr>
              <a:t>Fonte: Valori.it e Global Sustainable Investment Alliance </a:t>
            </a:r>
            <a:r>
              <a:rPr b="0" i="0" lang="it" sz="1200" u="none" cap="none" strike="noStrike">
                <a:solidFill>
                  <a:srgbClr val="202124"/>
                </a:solidFill>
                <a:highlight>
                  <a:srgbClr val="FEFEFE"/>
                </a:highlight>
                <a:latin typeface="Arial"/>
                <a:ea typeface="Arial"/>
                <a:cs typeface="Arial"/>
                <a:sym typeface="Arial"/>
              </a:rPr>
              <a:t>(GSIA), </a:t>
            </a:r>
            <a:r>
              <a:rPr b="0" i="1" lang="it" sz="1200" u="none" cap="none" strike="noStrike">
                <a:solidFill>
                  <a:srgbClr val="202124"/>
                </a:solidFill>
                <a:highlight>
                  <a:srgbClr val="FEFEFE"/>
                </a:highlight>
                <a:latin typeface="Arial"/>
                <a:ea typeface="Arial"/>
                <a:cs typeface="Arial"/>
                <a:sym typeface="Arial"/>
              </a:rPr>
              <a:t>Global Sustainable Investment Review 2018</a:t>
            </a:r>
            <a:endParaRPr b="0" i="0" sz="1200" u="none" cap="none" strike="noStrike">
              <a:solidFill>
                <a:srgbClr val="000000"/>
              </a:solidFill>
              <a:latin typeface="Arial"/>
              <a:ea typeface="Arial"/>
              <a:cs typeface="Arial"/>
              <a:sym typeface="Arial"/>
            </a:endParaRPr>
          </a:p>
        </p:txBody>
      </p:sp>
      <p:pic>
        <p:nvPicPr>
          <p:cNvPr id="258" name="Google Shape;258;p8"/>
          <p:cNvPicPr preferRelativeResize="0"/>
          <p:nvPr/>
        </p:nvPicPr>
        <p:blipFill rotWithShape="1">
          <a:blip r:embed="rId3">
            <a:alphaModFix/>
          </a:blip>
          <a:srcRect b="0" l="0" r="0" t="0"/>
          <a:stretch/>
        </p:blipFill>
        <p:spPr>
          <a:xfrm>
            <a:off x="152400" y="2273200"/>
            <a:ext cx="3803932" cy="2457925"/>
          </a:xfrm>
          <a:prstGeom prst="rect">
            <a:avLst/>
          </a:prstGeom>
          <a:noFill/>
          <a:ln>
            <a:noFill/>
          </a:ln>
        </p:spPr>
      </p:pic>
      <p:pic>
        <p:nvPicPr>
          <p:cNvPr id="259" name="Google Shape;259;p8"/>
          <p:cNvPicPr preferRelativeResize="0"/>
          <p:nvPr/>
        </p:nvPicPr>
        <p:blipFill rotWithShape="1">
          <a:blip r:embed="rId4">
            <a:alphaModFix/>
          </a:blip>
          <a:srcRect b="0" l="0" r="0" t="0"/>
          <a:stretch/>
        </p:blipFill>
        <p:spPr>
          <a:xfrm>
            <a:off x="4337332" y="2349400"/>
            <a:ext cx="4356898" cy="2305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9"/>
          <p:cNvSpPr txBox="1"/>
          <p:nvPr/>
        </p:nvSpPr>
        <p:spPr>
          <a:xfrm>
            <a:off x="1485900" y="393700"/>
            <a:ext cx="7393200" cy="4767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3087"/>
              </a:buClr>
              <a:buSzPts val="2600"/>
              <a:buFont typeface="Montserrat Medium"/>
              <a:buNone/>
            </a:pPr>
            <a:r>
              <a:rPr b="0" i="0" lang="it" sz="2600" u="none" cap="none" strike="noStrike">
                <a:solidFill>
                  <a:srgbClr val="003087"/>
                </a:solidFill>
                <a:latin typeface="Montserrat Medium"/>
                <a:ea typeface="Montserrat Medium"/>
                <a:cs typeface="Montserrat Medium"/>
                <a:sym typeface="Montserrat Medium"/>
              </a:rPr>
              <a:t>Teoria del cambiamento (theory of change)</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p:txBody>
      </p:sp>
      <p:sp>
        <p:nvSpPr>
          <p:cNvPr id="265" name="Google Shape;265;p9"/>
          <p:cNvSpPr txBox="1"/>
          <p:nvPr/>
        </p:nvSpPr>
        <p:spPr>
          <a:xfrm>
            <a:off x="464825" y="1302550"/>
            <a:ext cx="7880700" cy="30219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600"/>
              </a:spcBef>
              <a:spcAft>
                <a:spcPts val="0"/>
              </a:spcAft>
              <a:buClr>
                <a:srgbClr val="002060"/>
              </a:buClr>
              <a:buSzPts val="2000"/>
              <a:buFont typeface="Arial"/>
              <a:buNone/>
            </a:pPr>
            <a:r>
              <a:rPr b="1" i="0" lang="it" sz="1800" u="none" cap="none" strike="noStrike">
                <a:solidFill>
                  <a:srgbClr val="333333"/>
                </a:solidFill>
                <a:latin typeface="Roboto"/>
                <a:ea typeface="Roboto"/>
                <a:cs typeface="Roboto"/>
                <a:sym typeface="Roboto"/>
              </a:rPr>
              <a:t>Una teoria del cambiamento è la descrizione del cambiamento che un’organizzazione vuole creare e degli step necessari per generarlo:</a:t>
            </a:r>
            <a:endParaRPr b="1" i="0" sz="1800" u="none" cap="none" strike="noStrike">
              <a:solidFill>
                <a:srgbClr val="333333"/>
              </a:solidFill>
              <a:latin typeface="Roboto"/>
              <a:ea typeface="Roboto"/>
              <a:cs typeface="Roboto"/>
              <a:sym typeface="Roboto"/>
            </a:endParaRPr>
          </a:p>
          <a:p>
            <a:pPr indent="0" lvl="0" marL="0" marR="0" rtl="0" algn="l">
              <a:lnSpc>
                <a:spcPct val="100000"/>
              </a:lnSpc>
              <a:spcBef>
                <a:spcPts val="600"/>
              </a:spcBef>
              <a:spcAft>
                <a:spcPts val="0"/>
              </a:spcAft>
              <a:buClr>
                <a:srgbClr val="002060"/>
              </a:buClr>
              <a:buSzPts val="2000"/>
              <a:buFont typeface="Arial"/>
              <a:buNone/>
            </a:pPr>
            <a:r>
              <a:t/>
            </a:r>
            <a:endParaRPr b="1" i="0" sz="1800" u="none" cap="none" strike="noStrike">
              <a:solidFill>
                <a:srgbClr val="333333"/>
              </a:solidFill>
              <a:latin typeface="Roboto"/>
              <a:ea typeface="Roboto"/>
              <a:cs typeface="Roboto"/>
              <a:sym typeface="Roboto"/>
            </a:endParaRPr>
          </a:p>
          <a:p>
            <a:pPr indent="0" lvl="0" marL="0" marR="0" rtl="0" algn="l">
              <a:lnSpc>
                <a:spcPct val="100000"/>
              </a:lnSpc>
              <a:spcBef>
                <a:spcPts val="600"/>
              </a:spcBef>
              <a:spcAft>
                <a:spcPts val="0"/>
              </a:spcAft>
              <a:buClr>
                <a:srgbClr val="002060"/>
              </a:buClr>
              <a:buSzPts val="2000"/>
              <a:buFont typeface="Arial"/>
              <a:buNone/>
            </a:pPr>
            <a:r>
              <a:rPr b="1" i="0" lang="it" sz="1800" u="none" cap="none" strike="noStrike">
                <a:solidFill>
                  <a:srgbClr val="333333"/>
                </a:solidFill>
                <a:latin typeface="Roboto"/>
                <a:ea typeface="Roboto"/>
                <a:cs typeface="Roboto"/>
                <a:sym typeface="Roboto"/>
              </a:rPr>
              <a:t>● assunti </a:t>
            </a:r>
            <a:r>
              <a:rPr b="0" i="0" lang="it" sz="1800" u="none" cap="none" strike="noStrike">
                <a:solidFill>
                  <a:srgbClr val="333333"/>
                </a:solidFill>
                <a:latin typeface="Roboto"/>
                <a:ea typeface="Roboto"/>
                <a:cs typeface="Roboto"/>
                <a:sym typeface="Roboto"/>
              </a:rPr>
              <a:t>su cui si basano le scelte di un’organizzazione</a:t>
            </a:r>
            <a:r>
              <a:rPr b="1" i="0" lang="it" sz="1800" u="none" cap="none" strike="noStrike">
                <a:solidFill>
                  <a:srgbClr val="333333"/>
                </a:solidFill>
                <a:latin typeface="Roboto"/>
                <a:ea typeface="Roboto"/>
                <a:cs typeface="Roboto"/>
                <a:sym typeface="Roboto"/>
              </a:rPr>
              <a:t> </a:t>
            </a:r>
            <a:endParaRPr b="1" i="0" sz="1800" u="none" cap="none" strike="noStrike">
              <a:solidFill>
                <a:srgbClr val="333333"/>
              </a:solidFill>
              <a:latin typeface="Roboto"/>
              <a:ea typeface="Roboto"/>
              <a:cs typeface="Roboto"/>
              <a:sym typeface="Roboto"/>
            </a:endParaRPr>
          </a:p>
          <a:p>
            <a:pPr indent="0" lvl="0" marL="0" marR="0" rtl="0" algn="l">
              <a:lnSpc>
                <a:spcPct val="100000"/>
              </a:lnSpc>
              <a:spcBef>
                <a:spcPts val="600"/>
              </a:spcBef>
              <a:spcAft>
                <a:spcPts val="0"/>
              </a:spcAft>
              <a:buClr>
                <a:srgbClr val="002060"/>
              </a:buClr>
              <a:buSzPts val="2000"/>
              <a:buFont typeface="Arial"/>
              <a:buNone/>
            </a:pPr>
            <a:r>
              <a:rPr b="1" i="0" lang="it" sz="1800" u="none" cap="none" strike="noStrike">
                <a:solidFill>
                  <a:srgbClr val="333333"/>
                </a:solidFill>
                <a:latin typeface="Roboto"/>
                <a:ea typeface="Roboto"/>
                <a:cs typeface="Roboto"/>
                <a:sym typeface="Roboto"/>
              </a:rPr>
              <a:t>● evidenze </a:t>
            </a:r>
            <a:r>
              <a:rPr b="0" i="0" lang="it" sz="1800" u="none" cap="none" strike="noStrike">
                <a:solidFill>
                  <a:srgbClr val="333333"/>
                </a:solidFill>
                <a:latin typeface="Roboto"/>
                <a:ea typeface="Roboto"/>
                <a:cs typeface="Roboto"/>
                <a:sym typeface="Roboto"/>
              </a:rPr>
              <a:t>a supporto di questi assunti </a:t>
            </a:r>
            <a:endParaRPr b="0" i="0" sz="1800" u="none" cap="none" strike="noStrike">
              <a:solidFill>
                <a:srgbClr val="333333"/>
              </a:solidFill>
              <a:latin typeface="Roboto"/>
              <a:ea typeface="Roboto"/>
              <a:cs typeface="Roboto"/>
              <a:sym typeface="Roboto"/>
            </a:endParaRPr>
          </a:p>
          <a:p>
            <a:pPr indent="0" lvl="0" marL="0" marR="0" rtl="0" algn="l">
              <a:lnSpc>
                <a:spcPct val="100000"/>
              </a:lnSpc>
              <a:spcBef>
                <a:spcPts val="600"/>
              </a:spcBef>
              <a:spcAft>
                <a:spcPts val="0"/>
              </a:spcAft>
              <a:buClr>
                <a:srgbClr val="002060"/>
              </a:buClr>
              <a:buSzPts val="2000"/>
              <a:buFont typeface="Arial"/>
              <a:buNone/>
            </a:pPr>
            <a:r>
              <a:t/>
            </a:r>
            <a:endParaRPr b="1" i="0" sz="1800" u="none" cap="none" strike="noStrike">
              <a:solidFill>
                <a:srgbClr val="333333"/>
              </a:solidFill>
              <a:latin typeface="Roboto"/>
              <a:ea typeface="Roboto"/>
              <a:cs typeface="Roboto"/>
              <a:sym typeface="Roboto"/>
            </a:endParaRPr>
          </a:p>
          <a:p>
            <a:pPr indent="0" lvl="0" marL="0" marR="0" rtl="0" algn="r">
              <a:lnSpc>
                <a:spcPct val="100000"/>
              </a:lnSpc>
              <a:spcBef>
                <a:spcPts val="600"/>
              </a:spcBef>
              <a:spcAft>
                <a:spcPts val="0"/>
              </a:spcAft>
              <a:buClr>
                <a:srgbClr val="002060"/>
              </a:buClr>
              <a:buSzPts val="2000"/>
              <a:buFont typeface="Arial"/>
              <a:buNone/>
            </a:pPr>
            <a:r>
              <a:rPr b="0" i="1" lang="it" sz="1200" u="none" cap="none" strike="noStrike">
                <a:solidFill>
                  <a:srgbClr val="333333"/>
                </a:solidFill>
                <a:latin typeface="Roboto"/>
                <a:ea typeface="Roboto"/>
                <a:cs typeface="Roboto"/>
                <a:sym typeface="Roboto"/>
              </a:rPr>
              <a:t>(New Philanthropy Capital, 2012) </a:t>
            </a:r>
            <a:endParaRPr b="0" i="1" sz="1200" u="none" cap="none" strike="noStrike">
              <a:solidFill>
                <a:srgbClr val="333333"/>
              </a:solidFill>
              <a:latin typeface="Roboto"/>
              <a:ea typeface="Roboto"/>
              <a:cs typeface="Roboto"/>
              <a:sym typeface="Roboto"/>
            </a:endParaRPr>
          </a:p>
          <a:p>
            <a:pPr indent="0" lvl="0" marL="0" marR="0" rtl="0" algn="l">
              <a:lnSpc>
                <a:spcPct val="100000"/>
              </a:lnSpc>
              <a:spcBef>
                <a:spcPts val="600"/>
              </a:spcBef>
              <a:spcAft>
                <a:spcPts val="0"/>
              </a:spcAft>
              <a:buClr>
                <a:srgbClr val="002060"/>
              </a:buClr>
              <a:buSzPts val="2000"/>
              <a:buFont typeface="Arial"/>
              <a:buNone/>
            </a:pPr>
            <a:r>
              <a:t/>
            </a:r>
            <a:endParaRPr b="1" i="0" sz="1800" u="none" cap="none" strike="noStrike">
              <a:solidFill>
                <a:srgbClr val="333333"/>
              </a:solidFill>
              <a:latin typeface="Roboto"/>
              <a:ea typeface="Roboto"/>
              <a:cs typeface="Roboto"/>
              <a:sym typeface="Roboto"/>
            </a:endParaRPr>
          </a:p>
          <a:p>
            <a:pPr indent="0" lvl="0" marL="0" marR="0" rtl="0" algn="l">
              <a:lnSpc>
                <a:spcPct val="100000"/>
              </a:lnSpc>
              <a:spcBef>
                <a:spcPts val="600"/>
              </a:spcBef>
              <a:spcAft>
                <a:spcPts val="0"/>
              </a:spcAft>
              <a:buClr>
                <a:srgbClr val="002060"/>
              </a:buClr>
              <a:buSzPts val="2000"/>
              <a:buFont typeface="Arial"/>
              <a:buNone/>
            </a:pPr>
            <a:r>
              <a:t/>
            </a:r>
            <a:endParaRPr b="1" i="0" sz="1800" u="none" cap="none" strike="noStrike">
              <a:solidFill>
                <a:srgbClr val="33333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rgbClr val="333333"/>
              </a:solidFill>
              <a:latin typeface="Roboto"/>
              <a:ea typeface="Roboto"/>
              <a:cs typeface="Roboto"/>
              <a:sym typeface="Roboto"/>
            </a:endParaRPr>
          </a:p>
        </p:txBody>
      </p:sp>
      <p:sp>
        <p:nvSpPr>
          <p:cNvPr id="266" name="Google Shape;266;p9"/>
          <p:cNvSpPr txBox="1"/>
          <p:nvPr/>
        </p:nvSpPr>
        <p:spPr>
          <a:xfrm>
            <a:off x="262466" y="4743274"/>
            <a:ext cx="2197200" cy="197100"/>
          </a:xfrm>
          <a:prstGeom prst="rect">
            <a:avLst/>
          </a:prstGeom>
          <a:noFill/>
          <a:ln>
            <a:noFill/>
          </a:ln>
        </p:spPr>
        <p:txBody>
          <a:bodyPr anchorCtr="0" anchor="ctr" bIns="35100" lIns="35100" spcFirstLastPara="1" rIns="35100" wrap="square" tIns="35100">
            <a:noAutofit/>
          </a:bodyPr>
          <a:lstStyle/>
          <a:p>
            <a:pPr indent="0" lvl="0" marL="0" marR="0" rtl="0" algn="l">
              <a:lnSpc>
                <a:spcPct val="100000"/>
              </a:lnSpc>
              <a:spcBef>
                <a:spcPts val="0"/>
              </a:spcBef>
              <a:spcAft>
                <a:spcPts val="0"/>
              </a:spcAft>
              <a:buClr>
                <a:srgbClr val="003087"/>
              </a:buClr>
              <a:buSzPts val="800"/>
              <a:buFont typeface="Montserrat Medium"/>
              <a:buNone/>
            </a:pPr>
            <a:r>
              <a:rPr b="0" i="0" lang="it" sz="800" u="none" cap="none" strike="noStrike">
                <a:solidFill>
                  <a:srgbClr val="003087"/>
                </a:solidFill>
                <a:latin typeface="Montserrat Medium"/>
                <a:ea typeface="Montserrat Medium"/>
                <a:cs typeface="Montserrat Medium"/>
                <a:sym typeface="Montserrat Medium"/>
              </a:rPr>
              <a:t>Banca Popolare Etica</a:t>
            </a:r>
            <a:endParaRPr b="0" i="0" sz="1400" u="none" cap="none" strike="noStrike">
              <a:solidFill>
                <a:srgbClr val="000000"/>
              </a:solidFill>
              <a:latin typeface="Arial"/>
              <a:ea typeface="Arial"/>
              <a:cs typeface="Arial"/>
              <a:sym typeface="Arial"/>
            </a:endParaRPr>
          </a:p>
        </p:txBody>
      </p:sp>
      <p:pic>
        <p:nvPicPr>
          <p:cNvPr descr="image.png" id="267" name="Google Shape;267;p9"/>
          <p:cNvPicPr preferRelativeResize="0"/>
          <p:nvPr/>
        </p:nvPicPr>
        <p:blipFill rotWithShape="1">
          <a:blip r:embed="rId3">
            <a:alphaModFix/>
          </a:blip>
          <a:srcRect b="0" l="0" r="0" t="0"/>
          <a:stretch/>
        </p:blipFill>
        <p:spPr>
          <a:xfrm>
            <a:off x="7573497" y="4000724"/>
            <a:ext cx="1075075" cy="742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Tema di Offic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ema di Office">
  <a:themeElements>
    <a:clrScheme name="Tema di Offic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