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68" r:id="rId6"/>
    <p:sldMasterId id="2147483688" r:id="rId7"/>
    <p:sldMasterId id="2147483701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Helvetica Neue Light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j4yRkXzjf5ZBNe4m13ha+C4Tlj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97A776F-A86E-4AFB-9380-BD00B5D9FF7D}">
  <a:tblStyle styleId="{F97A776F-A86E-4AFB-9380-BD00B5D9FF7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Medium-italic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HelveticaNeueLight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2.xml"/><Relationship Id="rId33" Type="http://schemas.openxmlformats.org/officeDocument/2006/relationships/font" Target="fonts/HelveticaNeueLight-italic.fntdata"/><Relationship Id="rId10" Type="http://schemas.openxmlformats.org/officeDocument/2006/relationships/slide" Target="slides/slide1.xml"/><Relationship Id="rId32" Type="http://schemas.openxmlformats.org/officeDocument/2006/relationships/font" Target="fonts/HelveticaNeueLight-bold.fntdata"/><Relationship Id="rId13" Type="http://schemas.openxmlformats.org/officeDocument/2006/relationships/slide" Target="slides/slide4.xml"/><Relationship Id="rId35" Type="http://customschemas.google.com/relationships/presentationmetadata" Target="metadata"/><Relationship Id="rId12" Type="http://schemas.openxmlformats.org/officeDocument/2006/relationships/slide" Target="slides/slide3.xml"/><Relationship Id="rId34" Type="http://schemas.openxmlformats.org/officeDocument/2006/relationships/font" Target="fonts/HelveticaNeueLight-bold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font" Target="fonts/Roboto-regular.fntdata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5" name="Google Shape;255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6" name="Google Shape;27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2colori.png" id="10" name="Google Shape;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2233" y="2311003"/>
            <a:ext cx="3250502" cy="5213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1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7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3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3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53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8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4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54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54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9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5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55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55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0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6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56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56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7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8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58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58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9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59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59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4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0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60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60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5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1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61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61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- In alto">
  <p:cSld name="Titolo - In alto">
    <p:bg>
      <p:bgPr>
        <a:solidFill>
          <a:srgbClr val="002F86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/>
          <p:nvPr>
            <p:ph idx="12" type="sldNum"/>
          </p:nvPr>
        </p:nvSpPr>
        <p:spPr>
          <a:xfrm>
            <a:off x="4480667" y="4905375"/>
            <a:ext cx="1779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2">
    <p:bg>
      <p:bgPr>
        <a:solidFill>
          <a:srgbClr val="002F86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13" name="Google Shape;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000" y="2416677"/>
            <a:ext cx="1932838" cy="31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">
    <p:bg>
      <p:bgPr>
        <a:solidFill>
          <a:srgbClr val="003087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79" name="Google Shape;79;p13"/>
          <p:cNvPicPr preferRelativeResize="0"/>
          <p:nvPr/>
        </p:nvPicPr>
        <p:blipFill rotWithShape="1">
          <a:blip r:embed="rId2">
            <a:alphaModFix/>
          </a:blip>
          <a:srcRect b="0" l="0" r="83434" t="0"/>
          <a:stretch/>
        </p:blipFill>
        <p:spPr>
          <a:xfrm>
            <a:off x="258233" y="-5175"/>
            <a:ext cx="555817" cy="538217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>
            <p:ph idx="12" type="sldNum"/>
          </p:nvPr>
        </p:nvSpPr>
        <p:spPr>
          <a:xfrm>
            <a:off x="-1994731" y="1806094"/>
            <a:ext cx="2334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75" lIns="46775" spcFirstLastPara="1" rIns="46775" wrap="square" tIns="4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type="title">
  <p:cSld name="TITL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2colori.png" id="82" name="Google Shape;82;p16"/>
          <p:cNvPicPr preferRelativeResize="0"/>
          <p:nvPr/>
        </p:nvPicPr>
        <p:blipFill rotWithShape="1">
          <a:blip r:embed="rId2">
            <a:alphaModFix/>
          </a:blip>
          <a:srcRect b="0" l="0" r="84091" t="0"/>
          <a:stretch/>
        </p:blipFill>
        <p:spPr>
          <a:xfrm>
            <a:off x="266699" y="3291"/>
            <a:ext cx="517072" cy="52137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2colori.png" id="85" name="Google Shape;8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2233" y="2311003"/>
            <a:ext cx="3250502" cy="52137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Agenda">
    <p:bg>
      <p:bgPr>
        <a:solidFill>
          <a:srgbClr val="4F70A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88" name="Google Shape;88;p19"/>
          <p:cNvPicPr preferRelativeResize="0"/>
          <p:nvPr/>
        </p:nvPicPr>
        <p:blipFill rotWithShape="1">
          <a:blip r:embed="rId2">
            <a:alphaModFix/>
          </a:blip>
          <a:srcRect b="0" l="0" r="83434" t="0"/>
          <a:stretch/>
        </p:blipFill>
        <p:spPr>
          <a:xfrm>
            <a:off x="258233" y="-5175"/>
            <a:ext cx="555817" cy="53821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9"/>
          <p:cNvSpPr txBox="1"/>
          <p:nvPr>
            <p:ph idx="12" type="sldNum"/>
          </p:nvPr>
        </p:nvSpPr>
        <p:spPr>
          <a:xfrm>
            <a:off x="-1994731" y="1806094"/>
            <a:ext cx="2334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75" lIns="46775" spcFirstLastPara="1" rIns="46775" wrap="square" tIns="4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2">
    <p:bg>
      <p:bgPr>
        <a:solidFill>
          <a:srgbClr val="002F8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91" name="Google Shape;9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000" y="2416677"/>
            <a:ext cx="1932838" cy="3100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3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4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5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6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7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genda">
  <p:cSld name="Agenda">
    <p:bg>
      <p:bgPr>
        <a:solidFill>
          <a:srgbClr val="4F70AC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16" name="Google Shape;16;p46"/>
          <p:cNvPicPr preferRelativeResize="0"/>
          <p:nvPr/>
        </p:nvPicPr>
        <p:blipFill rotWithShape="1">
          <a:blip r:embed="rId2">
            <a:alphaModFix/>
          </a:blip>
          <a:srcRect b="0" l="0" r="83434" t="0"/>
          <a:stretch/>
        </p:blipFill>
        <p:spPr>
          <a:xfrm>
            <a:off x="258233" y="-5175"/>
            <a:ext cx="555817" cy="53821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6"/>
          <p:cNvSpPr txBox="1"/>
          <p:nvPr>
            <p:ph idx="12" type="sldNum"/>
          </p:nvPr>
        </p:nvSpPr>
        <p:spPr>
          <a:xfrm>
            <a:off x="-1994731" y="1806094"/>
            <a:ext cx="2334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75" lIns="46775" spcFirstLastPara="1" rIns="46775" wrap="square" tIns="4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8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6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9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0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30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30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31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31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32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32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15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3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3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olo - In alto">
  <p:cSld name="Titolo - In alto">
    <p:bg>
      <p:bgPr>
        <a:solidFill>
          <a:srgbClr val="002F86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/>
          <p:nvPr>
            <p:ph idx="12" type="sldNum"/>
          </p:nvPr>
        </p:nvSpPr>
        <p:spPr>
          <a:xfrm>
            <a:off x="4480667" y="4905375"/>
            <a:ext cx="177900" cy="1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">
    <p:bg>
      <p:bgPr>
        <a:solidFill>
          <a:srgbClr val="003087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White.png" id="19" name="Google Shape;19;p47"/>
          <p:cNvPicPr preferRelativeResize="0"/>
          <p:nvPr/>
        </p:nvPicPr>
        <p:blipFill rotWithShape="1">
          <a:blip r:embed="rId2">
            <a:alphaModFix/>
          </a:blip>
          <a:srcRect b="0" l="0" r="83434" t="0"/>
          <a:stretch/>
        </p:blipFill>
        <p:spPr>
          <a:xfrm>
            <a:off x="258233" y="-5175"/>
            <a:ext cx="555817" cy="53821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7"/>
          <p:cNvSpPr txBox="1"/>
          <p:nvPr>
            <p:ph idx="12" type="sldNum"/>
          </p:nvPr>
        </p:nvSpPr>
        <p:spPr>
          <a:xfrm>
            <a:off x="-1994731" y="1806094"/>
            <a:ext cx="233400" cy="21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75" lIns="46775" spcFirstLastPara="1" rIns="46775" wrap="square" tIns="4677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subTitle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7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7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8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9"/>
          <p:cNvSpPr txBox="1"/>
          <p:nvPr>
            <p:ph idx="1" type="subTitle"/>
          </p:nvPr>
        </p:nvSpPr>
        <p:spPr>
          <a:xfrm>
            <a:off x="457200" y="205200"/>
            <a:ext cx="8229000" cy="39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0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0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0"/>
          <p:cNvSpPr txBox="1"/>
          <p:nvPr>
            <p:ph idx="2" type="body"/>
          </p:nvPr>
        </p:nvSpPr>
        <p:spPr>
          <a:xfrm>
            <a:off x="467424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0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1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1"/>
          <p:cNvSpPr txBox="1"/>
          <p:nvPr>
            <p:ph idx="1" type="body"/>
          </p:nvPr>
        </p:nvSpPr>
        <p:spPr>
          <a:xfrm>
            <a:off x="457200" y="1203480"/>
            <a:ext cx="40158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1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41"/>
          <p:cNvSpPr txBox="1"/>
          <p:nvPr>
            <p:ph idx="3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2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2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2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2"/>
          <p:cNvSpPr txBox="1"/>
          <p:nvPr>
            <p:ph idx="3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3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3"/>
          <p:cNvSpPr txBox="1"/>
          <p:nvPr>
            <p:ph idx="1" type="body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3"/>
          <p:cNvSpPr txBox="1"/>
          <p:nvPr>
            <p:ph idx="2" type="body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4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44"/>
          <p:cNvSpPr txBox="1"/>
          <p:nvPr>
            <p:ph idx="1" type="body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44"/>
          <p:cNvSpPr txBox="1"/>
          <p:nvPr>
            <p:ph idx="2" type="body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4"/>
          <p:cNvSpPr txBox="1"/>
          <p:nvPr>
            <p:ph idx="3" type="body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4"/>
          <p:cNvSpPr txBox="1"/>
          <p:nvPr>
            <p:ph idx="4" type="body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-BE-RGB-2colori.png" id="22" name="Google Shape;22;p48"/>
          <p:cNvPicPr preferRelativeResize="0"/>
          <p:nvPr/>
        </p:nvPicPr>
        <p:blipFill rotWithShape="1">
          <a:blip r:embed="rId2">
            <a:alphaModFix/>
          </a:blip>
          <a:srcRect b="0" l="0" r="84091" t="0"/>
          <a:stretch/>
        </p:blipFill>
        <p:spPr>
          <a:xfrm>
            <a:off x="266699" y="3291"/>
            <a:ext cx="517076" cy="5213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8"/>
          <p:cNvSpPr txBox="1"/>
          <p:nvPr>
            <p:ph idx="12" type="sldNum"/>
          </p:nvPr>
        </p:nvSpPr>
        <p:spPr>
          <a:xfrm>
            <a:off x="4419600" y="4627562"/>
            <a:ext cx="21336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5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5"/>
          <p:cNvSpPr txBox="1"/>
          <p:nvPr>
            <p:ph idx="1" type="body"/>
          </p:nvPr>
        </p:nvSpPr>
        <p:spPr>
          <a:xfrm>
            <a:off x="45720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5"/>
          <p:cNvSpPr txBox="1"/>
          <p:nvPr>
            <p:ph idx="2" type="body"/>
          </p:nvPr>
        </p:nvSpPr>
        <p:spPr>
          <a:xfrm>
            <a:off x="323964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5"/>
          <p:cNvSpPr txBox="1"/>
          <p:nvPr>
            <p:ph idx="3" type="body"/>
          </p:nvPr>
        </p:nvSpPr>
        <p:spPr>
          <a:xfrm>
            <a:off x="6022080" y="120348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45"/>
          <p:cNvSpPr txBox="1"/>
          <p:nvPr>
            <p:ph idx="4" type="body"/>
          </p:nvPr>
        </p:nvSpPr>
        <p:spPr>
          <a:xfrm>
            <a:off x="45720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45"/>
          <p:cNvSpPr txBox="1"/>
          <p:nvPr>
            <p:ph idx="5" type="body"/>
          </p:nvPr>
        </p:nvSpPr>
        <p:spPr>
          <a:xfrm>
            <a:off x="323964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5"/>
          <p:cNvSpPr txBox="1"/>
          <p:nvPr>
            <p:ph idx="6" type="body"/>
          </p:nvPr>
        </p:nvSpPr>
        <p:spPr>
          <a:xfrm>
            <a:off x="6022080" y="2761920"/>
            <a:ext cx="26496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1" name="Google Shape;201;p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2" name="Google Shape;202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5" name="Google Shape;205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8" name="Google Shape;208;p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9" name="Google Shape;209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2" name="Google Shape;212;p6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3" name="Google Shape;213;p6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14" name="Google Shape;214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0" name="Google Shape;220;p6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1" name="Google Shape;221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4" name="Google Shape;224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8" name="Google Shape;228;p7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9" name="Google Shape;229;p7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0" name="Google Shape;230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33" name="Google Shape;233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3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9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9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9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" name="Google Shape;236;p7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7" name="Google Shape;237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5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1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1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1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>
  <p:cSld name="Default 6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2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2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8.xml"/><Relationship Id="rId6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628650" y="274637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i="0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>
            <a:off x="628650" y="1370012"/>
            <a:ext cx="7886700" cy="3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1950" lvl="5" marL="27432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1950" lvl="6" marL="32004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1950" lvl="7" marL="36576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1950" lvl="8" marL="4114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b="0" i="0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295347" y="4789011"/>
            <a:ext cx="2199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4"/>
          <p:cNvPicPr preferRelativeResize="0"/>
          <p:nvPr/>
        </p:nvPicPr>
        <p:blipFill rotWithShape="1">
          <a:blip r:embed="rId1">
            <a:alphaModFix/>
          </a:blip>
          <a:srcRect b="0" l="0" r="84091" t="0"/>
          <a:stretch/>
        </p:blipFill>
        <p:spPr>
          <a:xfrm>
            <a:off x="266760" y="3240"/>
            <a:ext cx="516239" cy="520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4"/>
          <p:cNvSpPr txBox="1"/>
          <p:nvPr>
            <p:ph type="title"/>
          </p:nvPr>
        </p:nvSpPr>
        <p:spPr>
          <a:xfrm>
            <a:off x="457200" y="205200"/>
            <a:ext cx="82290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14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k2ELQqlz2rshFbMJyhNJbhh9rJ0E4UiAfP5GQ0pvfG4/edit" TargetMode="External"/><Relationship Id="rId4" Type="http://schemas.openxmlformats.org/officeDocument/2006/relationships/hyperlink" Target="https://docs.google.com/document/d/1hqoxB-RyoZ4AWzUHhI_u87GSVI3EuCnxVYIGBYUOTis/edit" TargetMode="External"/><Relationship Id="rId5" Type="http://schemas.openxmlformats.org/officeDocument/2006/relationships/hyperlink" Target="https://docs.google.com/document/d/1sVDdn3wCPKzJ1V0WT7Gi1Nn7TLvT_0LLvGB76X-uMI8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"/>
          <p:cNvSpPr txBox="1"/>
          <p:nvPr/>
        </p:nvSpPr>
        <p:spPr>
          <a:xfrm>
            <a:off x="904400" y="4395449"/>
            <a:ext cx="73353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7A7"/>
              </a:buClr>
              <a:buSzPts val="1000"/>
              <a:buFont typeface="Montserrat Medium"/>
              <a:buNone/>
            </a:pPr>
            <a:r>
              <a:rPr b="1" i="0" lang="it" sz="1000" u="none" cap="none" strike="noStrike">
                <a:solidFill>
                  <a:srgbClr val="A7A7A7"/>
                </a:solidFill>
                <a:latin typeface="Montserrat"/>
                <a:ea typeface="Montserrat"/>
                <a:cs typeface="Montserrat"/>
                <a:sym typeface="Montserrat"/>
              </a:rPr>
              <a:t>Ufficio Modelli di Impatto e VSA</a:t>
            </a:r>
            <a:endParaRPr b="0" i="0" sz="1000" u="none" cap="none" strike="noStrike">
              <a:solidFill>
                <a:srgbClr val="A7A7A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2450008" y="558625"/>
            <a:ext cx="41550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86"/>
              </a:buClr>
              <a:buSzPts val="2100"/>
              <a:buFont typeface="Montserrat Medium"/>
              <a:buNone/>
            </a:pPr>
            <a:r>
              <a:rPr b="0" i="0" lang="it" sz="2000" u="none" cap="none" strike="noStrike">
                <a:solidFill>
                  <a:srgbClr val="002F8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FORMAZIONE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"/>
          <p:cNvSpPr txBox="1"/>
          <p:nvPr/>
        </p:nvSpPr>
        <p:spPr>
          <a:xfrm>
            <a:off x="4507400" y="1473025"/>
            <a:ext cx="40626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F86"/>
              </a:buClr>
              <a:buSzPts val="2100"/>
              <a:buFont typeface="Montserrat Medium"/>
              <a:buNone/>
            </a:pPr>
            <a:r>
              <a:rPr b="1" i="0" lang="it" sz="2400" u="none" cap="none" strike="noStrike">
                <a:solidFill>
                  <a:srgbClr val="002F86"/>
                </a:solidFill>
                <a:latin typeface="Montserrat"/>
                <a:ea typeface="Montserrat"/>
                <a:cs typeface="Montserrat"/>
                <a:sym typeface="Montserrat"/>
              </a:rPr>
              <a:t>IL CREDITO A IMPATTO IN BANCA ETICA</a:t>
            </a:r>
            <a:endParaRPr b="1" i="0" sz="2400" u="none" cap="none" strike="noStrike">
              <a:solidFill>
                <a:srgbClr val="002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2F8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002F86"/>
                </a:solidFill>
                <a:latin typeface="Montserrat"/>
                <a:ea typeface="Montserrat"/>
                <a:cs typeface="Montserrat"/>
                <a:sym typeface="Montserrat"/>
              </a:rPr>
              <a:t>3. 	L'analisi ESG </a:t>
            </a:r>
            <a:br>
              <a:rPr b="1" i="0" lang="it" sz="2400" u="none" cap="none" strike="noStrike">
                <a:solidFill>
                  <a:srgbClr val="002F8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"/>
          <p:cNvSpPr txBox="1"/>
          <p:nvPr/>
        </p:nvSpPr>
        <p:spPr>
          <a:xfrm>
            <a:off x="441375" y="1428900"/>
            <a:ext cx="7878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it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ANALISI ESG</a:t>
            </a:r>
            <a:endParaRPr b="0" i="0" sz="2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262466" y="4743274"/>
            <a:ext cx="2197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Montserrat Medium"/>
              <a:buNone/>
            </a:pPr>
            <a:r>
              <a:rPr b="0" i="0" lang="it" sz="8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Banca Popolare 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"/>
          <p:cNvSpPr/>
          <p:nvPr/>
        </p:nvSpPr>
        <p:spPr>
          <a:xfrm>
            <a:off x="1241475" y="473475"/>
            <a:ext cx="67614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Cosa si indaga nelle analisi ESG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205400"/>
            <a:ext cx="346710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"/>
          <p:cNvSpPr/>
          <p:nvPr/>
        </p:nvSpPr>
        <p:spPr>
          <a:xfrm>
            <a:off x="1393875" y="3323400"/>
            <a:ext cx="67614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Enviroment(al)    Social    Governance</a:t>
            </a:r>
            <a:endParaRPr b="1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 (Ambiente)       (Sociale)      	</a:t>
            </a:r>
            <a:endParaRPr b="1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/>
        </p:nvSpPr>
        <p:spPr>
          <a:xfrm>
            <a:off x="546850" y="1701450"/>
            <a:ext cx="77283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In BE l’Analisi ESG è utilizzata soprattutto,  all’interno del nostro </a:t>
            </a:r>
            <a:r>
              <a:rPr b="1" i="0" lang="it" sz="18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processo del credito</a:t>
            </a:r>
            <a:r>
              <a:rPr b="0" i="0" lang="it" sz="18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,  nel caso di </a:t>
            </a:r>
            <a:endParaRPr b="0" i="0" sz="18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VI AVANZATA</a:t>
            </a:r>
            <a:endParaRPr b="1" i="0" sz="18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ovvero la VALUTAZIONE di IMPATTO che si effettua in caso di</a:t>
            </a:r>
            <a:endParaRPr b="0" i="0" sz="18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t" sz="18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“società complesse”</a:t>
            </a:r>
            <a:endParaRPr b="1" i="0" sz="18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4"/>
          <p:cNvSpPr txBox="1"/>
          <p:nvPr/>
        </p:nvSpPr>
        <p:spPr>
          <a:xfrm>
            <a:off x="262466" y="4743274"/>
            <a:ext cx="2197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800"/>
              <a:buFont typeface="Montserrat Medium"/>
              <a:buNone/>
            </a:pPr>
            <a:r>
              <a:rPr b="0" i="0" lang="it" sz="800" u="none" cap="none" strike="noStrike">
                <a:solidFill>
                  <a:srgbClr val="00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Banca Popolare 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1241475" y="427800"/>
            <a:ext cx="67614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L’utilizzo dell’analisi ESG in Banca Etica: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la situazione attuale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"/>
          <p:cNvSpPr txBox="1"/>
          <p:nvPr/>
        </p:nvSpPr>
        <p:spPr>
          <a:xfrm>
            <a:off x="262466" y="4743274"/>
            <a:ext cx="2197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800"/>
              <a:buFont typeface="Montserrat Medium"/>
              <a:buNone/>
            </a:pPr>
            <a:r>
              <a:rPr b="0" i="0" lang="it" sz="800" u="none" cap="none" strike="noStrike">
                <a:solidFill>
                  <a:srgbClr val="00308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Banca Popolare Etica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1241475" y="199200"/>
            <a:ext cx="67614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Le società complesse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5"/>
          <p:cNvSpPr txBox="1"/>
          <p:nvPr/>
        </p:nvSpPr>
        <p:spPr>
          <a:xfrm>
            <a:off x="623050" y="780975"/>
            <a:ext cx="7728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Sono le organizzazioni di grandi dimensioni/grandi imprese che presentano almeno due delle seguenti caratteristiche: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1. possiedono i seguenti </a:t>
            </a: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parametri dimensionali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unità Lavorative Anno (ULA) &gt; 250, 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Fatturato Annuo &gt; 50 mln euro o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Totale di Bilancio &gt; 43 mln di euro;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2. si trovano all’interno di </a:t>
            </a: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gruppi societari 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la cui struttura è complessa e tendenzialmente poco trasparente (difficoltà di comprensione del controllo)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3. operano in </a:t>
            </a: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Paesi emergenti e/o a rischio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(come ad es. i mercati asiatici dove è diffuso lo sfruttamento del lavoro minorile);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4. la società controllante o almeno una società partecipata opera in </a:t>
            </a: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settori di esclusione 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secondo la Policy del Credito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"/>
          <p:cNvSpPr/>
          <p:nvPr/>
        </p:nvSpPr>
        <p:spPr>
          <a:xfrm>
            <a:off x="1241475" y="123000"/>
            <a:ext cx="67614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Le casistiche di utilizzo dell’analisi ESG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279" name="Google Shape;279;p6"/>
          <p:cNvGraphicFramePr/>
          <p:nvPr/>
        </p:nvGraphicFramePr>
        <p:xfrm>
          <a:off x="404725" y="729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{F97A776F-A86E-4AFB-9380-BD00B5D9FF7D}</a:tableStyleId>
              </a:tblPr>
              <a:tblGrid>
                <a:gridCol w="1878475"/>
                <a:gridCol w="3390575"/>
                <a:gridCol w="2898925"/>
              </a:tblGrid>
              <a:tr h="340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Ambito (Processo)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CASISTICHE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Obiettivi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 / Rischi</a:t>
                      </a:r>
                      <a:endParaRPr b="1"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87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/>
                        <a:t>Processo del Credito</a:t>
                      </a:r>
                      <a:endParaRPr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CREDITO “ordinario” Italia ("VI Avanzata")</a:t>
                      </a:r>
                      <a:endParaRPr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Rischio di 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CREDITO</a:t>
                      </a: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: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. estensione / integrazione / approfondimento dell'analisi svolta con QI e Report;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. le finalità sono le medesime di quelle del processo del credito e l'analisi ESG ne rappresenta una "continuazione".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CREDITI INTERNAZIONALI</a:t>
                      </a:r>
                      <a:endParaRPr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4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CREDITO “ordinario” SPAGNA ("VI Avanzata")</a:t>
                      </a:r>
                      <a:endParaRPr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645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/>
                        <a:t>Processo Spese e Gestione Fornitori</a:t>
                      </a:r>
                      <a:endParaRPr b="1"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FORNITORI</a:t>
                      </a:r>
                      <a:endParaRPr b="1"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Rischio 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REPUTAZIONALE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/>
                        <a:t>Finanza</a:t>
                      </a:r>
                      <a:endParaRPr b="1"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INVESTIMENTI DIRETTI</a:t>
                      </a:r>
                      <a:r>
                        <a:rPr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Rischio 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REPUTAZIONALE </a:t>
                      </a: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+ Rischio 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ECONOMICO</a:t>
                      </a: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0550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Adesione ad attività e progetti esterni</a:t>
                      </a:r>
                      <a:endParaRPr b="1" sz="1100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PARTNER </a:t>
                      </a:r>
                      <a:endParaRPr b="1"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Rischio 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REPUTAZIONALE </a:t>
                      </a: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+ Rischio 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ECONOMICO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405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Sostegno BE a progetti su </a:t>
                      </a:r>
                      <a:r>
                        <a:rPr b="1" lang="it" sz="1100" u="none" cap="none" strike="noStrike">
                          <a:solidFill>
                            <a:srgbClr val="33333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PIATTAFORME DI EQUITY CROWDFUNDING</a:t>
                      </a:r>
                      <a:endParaRPr b="1" sz="1100" u="none" cap="none" strike="noStrike">
                        <a:solidFill>
                          <a:srgbClr val="33333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Rischio </a:t>
                      </a:r>
                      <a:r>
                        <a:rPr b="1"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</a:rPr>
                        <a:t>REPUTAZIONALE </a:t>
                      </a:r>
                      <a:r>
                        <a:rPr lang="it" sz="1100" u="none" cap="none" strike="noStrike">
                          <a:latin typeface="Roboto"/>
                          <a:ea typeface="Roboto"/>
                          <a:cs typeface="Roboto"/>
                          <a:sym typeface="Roboto"/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(v. sopra)</a:t>
                      </a:r>
                      <a:endParaRPr sz="1100" u="none" cap="none" strike="noStrik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"/>
          <p:cNvSpPr/>
          <p:nvPr/>
        </p:nvSpPr>
        <p:spPr>
          <a:xfrm>
            <a:off x="1241475" y="199200"/>
            <a:ext cx="67614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Le modifiche in corso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7"/>
          <p:cNvSpPr txBox="1"/>
          <p:nvPr/>
        </p:nvSpPr>
        <p:spPr>
          <a:xfrm>
            <a:off x="623050" y="817675"/>
            <a:ext cx="7907400" cy="3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Il nostro Ufficio </a:t>
            </a:r>
            <a:r>
              <a:rPr lang="it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ha impostato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la </a:t>
            </a: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revisione delle procedure e delle metodologie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dell’analisi ESG in Banca Etica con i seguenti obiettivi: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miglioramento qualitativo della metodologia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(revisione del set di approfondimenti da svolgere, mettendo a sistema anche i numerosi approfondimenti svolti nel passato dal </a:t>
            </a:r>
            <a:r>
              <a:rPr b="0" i="1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Servizio Strategie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della Banca);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●"/>
            </a:pP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armonizzazione e coordinamento con i vari Dipartimenti ed Uffici 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della Banca che a vario titolo (v. slide precedente) utilizzano l’analisi ESG per specifiche e differenti finalità, al fine di concordare con loro: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1599" lvl="1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○"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le procedure (tempistiche, ecc.) di utilizzo;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69999" lvl="0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71599" lvl="1" marL="80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Roboto"/>
              <a:buChar char="○"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l’utilizzabilità di set differenti di modelli di analisi (analisi completa, parere semplificato, ecc.) in relazione alle differenti finalità perseguite.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"/>
          <p:cNvSpPr/>
          <p:nvPr/>
        </p:nvSpPr>
        <p:spPr>
          <a:xfrm>
            <a:off x="1241475" y="199200"/>
            <a:ext cx="67614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275" lIns="35275" spcFirstLastPara="1" rIns="35275" wrap="square" tIns="35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b="0" i="0" lang="it" sz="2400" u="none" cap="none" strike="noStrike">
                <a:solidFill>
                  <a:srgbClr val="003087"/>
                </a:solidFill>
                <a:latin typeface="Roboto"/>
                <a:ea typeface="Roboto"/>
                <a:cs typeface="Roboto"/>
                <a:sym typeface="Roboto"/>
              </a:rPr>
              <a:t> modelli di analisi ESG</a:t>
            </a:r>
            <a:endParaRPr b="0" i="0" sz="2400" u="none" cap="none" strike="noStrike">
              <a:solidFill>
                <a:srgbClr val="0030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8"/>
          <p:cNvSpPr txBox="1"/>
          <p:nvPr/>
        </p:nvSpPr>
        <p:spPr>
          <a:xfrm>
            <a:off x="623050" y="893875"/>
            <a:ext cx="7907400" cy="3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100" lIns="35100" spcFirstLastPara="1" rIns="35100" wrap="square" tIns="35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a) MODELLO ANALISI ESG STANDARD 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a</a:t>
            </a: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" sz="1100" u="sng">
                <a:solidFill>
                  <a:schemeClr val="hlink"/>
                </a:solidFill>
                <a:hlinkClick r:id="rId3"/>
              </a:rPr>
              <a:t>https://docs.google.com/document/d/1k2ELQqlz2rshFbMJyhNJbhh9rJ0E4UiAfP5GQ0pvfG4/edit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b) </a:t>
            </a: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MODELLO ANALISI SEMPLIFICATA ESG_Bozza 1:</a:t>
            </a:r>
            <a:r>
              <a:rPr b="1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(NOTA 1)</a:t>
            </a:r>
            <a:endParaRPr b="1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https://docs.google.com/document/d/1hqoxB-RyoZ4AWzUHhI_u87GSVI3EuCnxVYIGBYUOTis/edit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c) MODELLO ANALISI di PRE-SELEZIONE_Bozza 1_FORNITORI:</a:t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https://docs.google.com/document/d/1sVDdn3wCPKzJ1V0WT7Gi1Nn7TLvT_0LLvGB76X-uMI8/edit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NOTA 1: </a:t>
            </a:r>
            <a:r>
              <a:rPr lang="it"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Modello inserito in Piattaforma a titolo di esempio</a:t>
            </a:r>
            <a:endParaRPr sz="160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3087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 txBox="1"/>
          <p:nvPr/>
        </p:nvSpPr>
        <p:spPr>
          <a:xfrm>
            <a:off x="3577904" y="4755073"/>
            <a:ext cx="2197200" cy="1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100" lIns="35100" spcFirstLastPara="1" rIns="35100" wrap="square" tIns="35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Montserrat Medium"/>
              <a:buNone/>
            </a:pPr>
            <a:r>
              <a:rPr b="0" i="0" lang="it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www.bancaetica.it</a:t>
            </a:r>
            <a:endParaRPr b="0" i="0" sz="800" u="none" cap="none" strike="noStrike">
              <a:solidFill>
                <a:schemeClr val="lt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