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Montserrat"/>
      <p:regular r:id="rId31"/>
      <p:bold r:id="rId32"/>
      <p:italic r:id="rId33"/>
      <p:boldItalic r:id="rId34"/>
    </p:embeddedFont>
    <p:embeddedFont>
      <p:font typeface="Montserrat Medium"/>
      <p:regular r:id="rId35"/>
      <p:bold r:id="rId36"/>
      <p:italic r:id="rId37"/>
      <p:boldItalic r:id="rId38"/>
    </p:embeddedFont>
    <p:embeddedFont>
      <p:font typeface="Helvetica Neue Light"/>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3" roundtripDataSignature="AMtx7mhayHyEGQnBRuleChI6WCGvRMRY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8E20819-C36B-47C7-B005-3934A507C8F9}">
  <a:tblStyle styleId="{E8E20819-C36B-47C7-B005-3934A507C8F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bold.fntdata"/><Relationship Id="rId20" Type="http://schemas.openxmlformats.org/officeDocument/2006/relationships/slide" Target="slides/slide14.xml"/><Relationship Id="rId42" Type="http://schemas.openxmlformats.org/officeDocument/2006/relationships/font" Target="fonts/HelveticaNeueLight-boldItalic.fntdata"/><Relationship Id="rId41" Type="http://schemas.openxmlformats.org/officeDocument/2006/relationships/font" Target="fonts/HelveticaNeueLight-italic.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Montserrat-italic.fntdata"/><Relationship Id="rId10" Type="http://schemas.openxmlformats.org/officeDocument/2006/relationships/slide" Target="slides/slide4.xml"/><Relationship Id="rId32" Type="http://schemas.openxmlformats.org/officeDocument/2006/relationships/font" Target="fonts/Montserrat-bold.fntdata"/><Relationship Id="rId13" Type="http://schemas.openxmlformats.org/officeDocument/2006/relationships/slide" Target="slides/slide7.xml"/><Relationship Id="rId35" Type="http://schemas.openxmlformats.org/officeDocument/2006/relationships/font" Target="fonts/MontserratMedium-regular.fntdata"/><Relationship Id="rId12" Type="http://schemas.openxmlformats.org/officeDocument/2006/relationships/slide" Target="slides/slide6.xml"/><Relationship Id="rId34" Type="http://schemas.openxmlformats.org/officeDocument/2006/relationships/font" Target="fonts/Montserrat-boldItalic.fntdata"/><Relationship Id="rId15" Type="http://schemas.openxmlformats.org/officeDocument/2006/relationships/slide" Target="slides/slide9.xml"/><Relationship Id="rId37" Type="http://schemas.openxmlformats.org/officeDocument/2006/relationships/font" Target="fonts/MontserratMedium-italic.fntdata"/><Relationship Id="rId14" Type="http://schemas.openxmlformats.org/officeDocument/2006/relationships/slide" Target="slides/slide8.xml"/><Relationship Id="rId36" Type="http://schemas.openxmlformats.org/officeDocument/2006/relationships/font" Target="fonts/MontserratMedium-bold.fntdata"/><Relationship Id="rId17" Type="http://schemas.openxmlformats.org/officeDocument/2006/relationships/slide" Target="slides/slide11.xml"/><Relationship Id="rId39" Type="http://schemas.openxmlformats.org/officeDocument/2006/relationships/font" Target="fonts/HelveticaNeueLight-regular.fntdata"/><Relationship Id="rId16" Type="http://schemas.openxmlformats.org/officeDocument/2006/relationships/slide" Target="slides/slide10.xml"/><Relationship Id="rId38" Type="http://schemas.openxmlformats.org/officeDocument/2006/relationships/font" Target="fonts/Montserrat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76" name="Google Shape;7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cc1d04d9d_0_2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41" name="Google Shape;141;g6cc1d04d9d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48" name="Google Shape;14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6cb45f4059_0_1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59" name="Google Shape;159;g6cb45f4059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66" name="Google Shape;16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d127db4b0_0_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74" name="Google Shape;174;g6d127db4b0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6d127db4b0_0_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82" name="Google Shape;182;g6d127db4b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90" name="Google Shape;19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98" name="Google Shape;19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65a2ede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65a2ede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65a2eded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65a2ede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83" name="Google Shape;8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218" name="Google Shape;21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cb45f4059_0_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89" name="Google Shape;89;g6cb45f4059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cc1d04d9d_0_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96" name="Google Shape;96;g6cc1d04d9d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cc1d04d9d_0_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03" name="Google Shape;103;g6cc1d04d9d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19" name="Google Shape;11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26" name="Google Shape;12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cc1d04d9d_0_1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400"/>
              <a:buNone/>
            </a:pPr>
            <a:r>
              <a:t/>
            </a:r>
            <a:endParaRPr/>
          </a:p>
        </p:txBody>
      </p:sp>
      <p:sp>
        <p:nvSpPr>
          <p:cNvPr id="133" name="Google Shape;133;g6cc1d04d9d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type="tx">
  <p:cSld name="TITLE_AND_BODY">
    <p:spTree>
      <p:nvGrpSpPr>
        <p:cNvPr id="9" name="Shape 9"/>
        <p:cNvGrpSpPr/>
        <p:nvPr/>
      </p:nvGrpSpPr>
      <p:grpSpPr>
        <a:xfrm>
          <a:off x="0" y="0"/>
          <a:ext cx="0" cy="0"/>
          <a:chOff x="0" y="0"/>
          <a:chExt cx="0" cy="0"/>
        </a:xfrm>
      </p:grpSpPr>
      <p:pic>
        <p:nvPicPr>
          <p:cNvPr descr="Logo-BE-RGB-2colori.png" id="10" name="Google Shape;10;p15"/>
          <p:cNvPicPr preferRelativeResize="0"/>
          <p:nvPr/>
        </p:nvPicPr>
        <p:blipFill rotWithShape="1">
          <a:blip r:embed="rId2">
            <a:alphaModFix/>
          </a:blip>
          <a:srcRect b="0" l="0" r="0" t="0"/>
          <a:stretch/>
        </p:blipFill>
        <p:spPr>
          <a:xfrm>
            <a:off x="512233" y="2311003"/>
            <a:ext cx="3250502" cy="521370"/>
          </a:xfrm>
          <a:prstGeom prst="rect">
            <a:avLst/>
          </a:prstGeom>
          <a:noFill/>
          <a:ln>
            <a:noFill/>
          </a:ln>
        </p:spPr>
      </p:pic>
      <p:sp>
        <p:nvSpPr>
          <p:cNvPr id="11" name="Google Shape;11;p15"/>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7">
    <p:spTree>
      <p:nvGrpSpPr>
        <p:cNvPr id="38" name="Shape 38"/>
        <p:cNvGrpSpPr/>
        <p:nvPr/>
      </p:nvGrpSpPr>
      <p:grpSpPr>
        <a:xfrm>
          <a:off x="0" y="0"/>
          <a:ext cx="0" cy="0"/>
          <a:chOff x="0" y="0"/>
          <a:chExt cx="0" cy="0"/>
        </a:xfrm>
      </p:grpSpPr>
      <p:sp>
        <p:nvSpPr>
          <p:cNvPr id="39" name="Google Shape;39;p24"/>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40" name="Google Shape;40;p24"/>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41" name="Google Shape;41;p24"/>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8">
    <p:spTree>
      <p:nvGrpSpPr>
        <p:cNvPr id="42" name="Shape 42"/>
        <p:cNvGrpSpPr/>
        <p:nvPr/>
      </p:nvGrpSpPr>
      <p:grpSpPr>
        <a:xfrm>
          <a:off x="0" y="0"/>
          <a:ext cx="0" cy="0"/>
          <a:chOff x="0" y="0"/>
          <a:chExt cx="0" cy="0"/>
        </a:xfrm>
      </p:grpSpPr>
      <p:sp>
        <p:nvSpPr>
          <p:cNvPr id="43" name="Google Shape;43;p25"/>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44" name="Google Shape;44;p25"/>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45" name="Google Shape;45;p25"/>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9">
    <p:spTree>
      <p:nvGrpSpPr>
        <p:cNvPr id="46" name="Shape 46"/>
        <p:cNvGrpSpPr/>
        <p:nvPr/>
      </p:nvGrpSpPr>
      <p:grpSpPr>
        <a:xfrm>
          <a:off x="0" y="0"/>
          <a:ext cx="0" cy="0"/>
          <a:chOff x="0" y="0"/>
          <a:chExt cx="0" cy="0"/>
        </a:xfrm>
      </p:grpSpPr>
      <p:sp>
        <p:nvSpPr>
          <p:cNvPr id="47" name="Google Shape;47;p26"/>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48" name="Google Shape;48;p26"/>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49" name="Google Shape;49;p26"/>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0">
    <p:spTree>
      <p:nvGrpSpPr>
        <p:cNvPr id="50" name="Shape 50"/>
        <p:cNvGrpSpPr/>
        <p:nvPr/>
      </p:nvGrpSpPr>
      <p:grpSpPr>
        <a:xfrm>
          <a:off x="0" y="0"/>
          <a:ext cx="0" cy="0"/>
          <a:chOff x="0" y="0"/>
          <a:chExt cx="0" cy="0"/>
        </a:xfrm>
      </p:grpSpPr>
      <p:sp>
        <p:nvSpPr>
          <p:cNvPr id="51" name="Google Shape;51;p27"/>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52" name="Google Shape;52;p27"/>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53" name="Google Shape;53;p27"/>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1">
    <p:spTree>
      <p:nvGrpSpPr>
        <p:cNvPr id="54" name="Shape 54"/>
        <p:cNvGrpSpPr/>
        <p:nvPr/>
      </p:nvGrpSpPr>
      <p:grpSpPr>
        <a:xfrm>
          <a:off x="0" y="0"/>
          <a:ext cx="0" cy="0"/>
          <a:chOff x="0" y="0"/>
          <a:chExt cx="0" cy="0"/>
        </a:xfrm>
      </p:grpSpPr>
      <p:sp>
        <p:nvSpPr>
          <p:cNvPr id="55" name="Google Shape;55;p28"/>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2">
    <p:spTree>
      <p:nvGrpSpPr>
        <p:cNvPr id="56" name="Shape 56"/>
        <p:cNvGrpSpPr/>
        <p:nvPr/>
      </p:nvGrpSpPr>
      <p:grpSpPr>
        <a:xfrm>
          <a:off x="0" y="0"/>
          <a:ext cx="0" cy="0"/>
          <a:chOff x="0" y="0"/>
          <a:chExt cx="0" cy="0"/>
        </a:xfrm>
      </p:grpSpPr>
      <p:sp>
        <p:nvSpPr>
          <p:cNvPr id="57" name="Google Shape;57;p29"/>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58" name="Google Shape;58;p29"/>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59" name="Google Shape;59;p29"/>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3">
    <p:spTree>
      <p:nvGrpSpPr>
        <p:cNvPr id="60" name="Shape 60"/>
        <p:cNvGrpSpPr/>
        <p:nvPr/>
      </p:nvGrpSpPr>
      <p:grpSpPr>
        <a:xfrm>
          <a:off x="0" y="0"/>
          <a:ext cx="0" cy="0"/>
          <a:chOff x="0" y="0"/>
          <a:chExt cx="0" cy="0"/>
        </a:xfrm>
      </p:grpSpPr>
      <p:sp>
        <p:nvSpPr>
          <p:cNvPr id="61" name="Google Shape;61;p30"/>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62" name="Google Shape;62;p30"/>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63" name="Google Shape;63;p30"/>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4">
    <p:spTree>
      <p:nvGrpSpPr>
        <p:cNvPr id="64" name="Shape 64"/>
        <p:cNvGrpSpPr/>
        <p:nvPr/>
      </p:nvGrpSpPr>
      <p:grpSpPr>
        <a:xfrm>
          <a:off x="0" y="0"/>
          <a:ext cx="0" cy="0"/>
          <a:chOff x="0" y="0"/>
          <a:chExt cx="0" cy="0"/>
        </a:xfrm>
      </p:grpSpPr>
      <p:sp>
        <p:nvSpPr>
          <p:cNvPr id="65" name="Google Shape;65;p31"/>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66" name="Google Shape;66;p31"/>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67" name="Google Shape;67;p31"/>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15">
    <p:spTree>
      <p:nvGrpSpPr>
        <p:cNvPr id="68" name="Shape 68"/>
        <p:cNvGrpSpPr/>
        <p:nvPr/>
      </p:nvGrpSpPr>
      <p:grpSpPr>
        <a:xfrm>
          <a:off x="0" y="0"/>
          <a:ext cx="0" cy="0"/>
          <a:chOff x="0" y="0"/>
          <a:chExt cx="0" cy="0"/>
        </a:xfrm>
      </p:grpSpPr>
      <p:sp>
        <p:nvSpPr>
          <p:cNvPr id="69" name="Google Shape;69;p32"/>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0" name="Google Shape;70;p32"/>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71" name="Google Shape;71;p32"/>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 In alto">
  <p:cSld name="Titolo - In alto">
    <p:bg>
      <p:bgPr>
        <a:solidFill>
          <a:srgbClr val="002F86"/>
        </a:solidFill>
      </p:bgPr>
    </p:bg>
    <p:spTree>
      <p:nvGrpSpPr>
        <p:cNvPr id="72" name="Shape 72"/>
        <p:cNvGrpSpPr/>
        <p:nvPr/>
      </p:nvGrpSpPr>
      <p:grpSpPr>
        <a:xfrm>
          <a:off x="0" y="0"/>
          <a:ext cx="0" cy="0"/>
          <a:chOff x="0" y="0"/>
          <a:chExt cx="0" cy="0"/>
        </a:xfrm>
      </p:grpSpPr>
      <p:sp>
        <p:nvSpPr>
          <p:cNvPr id="73" name="Google Shape;73;p33"/>
          <p:cNvSpPr txBox="1"/>
          <p:nvPr>
            <p:ph idx="12" type="sldNum"/>
          </p:nvPr>
        </p:nvSpPr>
        <p:spPr>
          <a:xfrm>
            <a:off x="4480667" y="4905375"/>
            <a:ext cx="177900" cy="177900"/>
          </a:xfrm>
          <a:prstGeom prst="rect">
            <a:avLst/>
          </a:prstGeom>
          <a:noFill/>
          <a:ln>
            <a:noFill/>
          </a:ln>
        </p:spPr>
        <p:txBody>
          <a:bodyPr anchorCtr="0" anchor="t" bIns="19050" lIns="19050" spcFirstLastPara="1" rIns="19050" wrap="square" tIns="19050">
            <a:noAutofit/>
          </a:bodyPr>
          <a:lstStyle>
            <a:lvl1pPr indent="0" lvl="0"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p:bg>
      <p:bgPr>
        <a:solidFill>
          <a:srgbClr val="003087"/>
        </a:solidFill>
      </p:bgPr>
    </p:bg>
    <p:spTree>
      <p:nvGrpSpPr>
        <p:cNvPr id="12" name="Shape 12"/>
        <p:cNvGrpSpPr/>
        <p:nvPr/>
      </p:nvGrpSpPr>
      <p:grpSpPr>
        <a:xfrm>
          <a:off x="0" y="0"/>
          <a:ext cx="0" cy="0"/>
          <a:chOff x="0" y="0"/>
          <a:chExt cx="0" cy="0"/>
        </a:xfrm>
      </p:grpSpPr>
      <p:pic>
        <p:nvPicPr>
          <p:cNvPr descr="Logo-BE-RGB-White.png" id="13" name="Google Shape;13;p16"/>
          <p:cNvPicPr preferRelativeResize="0"/>
          <p:nvPr/>
        </p:nvPicPr>
        <p:blipFill rotWithShape="1">
          <a:blip r:embed="rId2">
            <a:alphaModFix/>
          </a:blip>
          <a:srcRect b="0" l="0" r="83434" t="0"/>
          <a:stretch/>
        </p:blipFill>
        <p:spPr>
          <a:xfrm>
            <a:off x="258233" y="-5175"/>
            <a:ext cx="555817" cy="538217"/>
          </a:xfrm>
          <a:prstGeom prst="rect">
            <a:avLst/>
          </a:prstGeom>
          <a:noFill/>
          <a:ln>
            <a:noFill/>
          </a:ln>
        </p:spPr>
      </p:pic>
      <p:sp>
        <p:nvSpPr>
          <p:cNvPr id="14" name="Google Shape;14;p16"/>
          <p:cNvSpPr txBox="1"/>
          <p:nvPr>
            <p:ph idx="12" type="sldNum"/>
          </p:nvPr>
        </p:nvSpPr>
        <p:spPr>
          <a:xfrm>
            <a:off x="-1994731" y="1806094"/>
            <a:ext cx="233400" cy="216900"/>
          </a:xfrm>
          <a:prstGeom prst="rect">
            <a:avLst/>
          </a:prstGeom>
          <a:noFill/>
          <a:ln>
            <a:noFill/>
          </a:ln>
        </p:spPr>
        <p:txBody>
          <a:bodyPr anchorCtr="0" anchor="ctr" bIns="46775" lIns="46775" spcFirstLastPara="1" rIns="46775" wrap="square" tIns="46775">
            <a:noAutofit/>
          </a:bodyPr>
          <a:lstStyle>
            <a:lvl1pPr indent="0" lvl="0"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type="title">
  <p:cSld name="TITLE">
    <p:spTree>
      <p:nvGrpSpPr>
        <p:cNvPr id="15" name="Shape 15"/>
        <p:cNvGrpSpPr/>
        <p:nvPr/>
      </p:nvGrpSpPr>
      <p:grpSpPr>
        <a:xfrm>
          <a:off x="0" y="0"/>
          <a:ext cx="0" cy="0"/>
          <a:chOff x="0" y="0"/>
          <a:chExt cx="0" cy="0"/>
        </a:xfrm>
      </p:grpSpPr>
      <p:pic>
        <p:nvPicPr>
          <p:cNvPr descr="Logo-BE-RGB-2colori.png" id="16" name="Google Shape;16;p17"/>
          <p:cNvPicPr preferRelativeResize="0"/>
          <p:nvPr/>
        </p:nvPicPr>
        <p:blipFill rotWithShape="1">
          <a:blip r:embed="rId2">
            <a:alphaModFix/>
          </a:blip>
          <a:srcRect b="0" l="0" r="84091" t="0"/>
          <a:stretch/>
        </p:blipFill>
        <p:spPr>
          <a:xfrm>
            <a:off x="266699" y="3291"/>
            <a:ext cx="517076" cy="521371"/>
          </a:xfrm>
          <a:prstGeom prst="rect">
            <a:avLst/>
          </a:prstGeom>
          <a:noFill/>
          <a:ln>
            <a:noFill/>
          </a:ln>
        </p:spPr>
      </p:pic>
      <p:sp>
        <p:nvSpPr>
          <p:cNvPr id="17" name="Google Shape;17;p17"/>
          <p:cNvSpPr txBox="1"/>
          <p:nvPr>
            <p:ph idx="12" type="sldNum"/>
          </p:nvPr>
        </p:nvSpPr>
        <p:spPr>
          <a:xfrm>
            <a:off x="4419600" y="4627562"/>
            <a:ext cx="2133600" cy="2793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200"/>
              <a:buFont typeface="Calibri"/>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2">
    <p:bg>
      <p:bgPr>
        <a:solidFill>
          <a:srgbClr val="002F86"/>
        </a:solidFill>
      </p:bgPr>
    </p:bg>
    <p:spTree>
      <p:nvGrpSpPr>
        <p:cNvPr id="18" name="Shape 18"/>
        <p:cNvGrpSpPr/>
        <p:nvPr/>
      </p:nvGrpSpPr>
      <p:grpSpPr>
        <a:xfrm>
          <a:off x="0" y="0"/>
          <a:ext cx="0" cy="0"/>
          <a:chOff x="0" y="0"/>
          <a:chExt cx="0" cy="0"/>
        </a:xfrm>
      </p:grpSpPr>
      <p:pic>
        <p:nvPicPr>
          <p:cNvPr descr="Logo-BE-RGB-White.png" id="19" name="Google Shape;19;p18"/>
          <p:cNvPicPr preferRelativeResize="0"/>
          <p:nvPr/>
        </p:nvPicPr>
        <p:blipFill rotWithShape="1">
          <a:blip r:embed="rId2">
            <a:alphaModFix/>
          </a:blip>
          <a:srcRect b="0" l="0" r="0" t="0"/>
          <a:stretch/>
        </p:blipFill>
        <p:spPr>
          <a:xfrm>
            <a:off x="3594000" y="2416677"/>
            <a:ext cx="1932838" cy="310022"/>
          </a:xfrm>
          <a:prstGeom prst="rect">
            <a:avLst/>
          </a:prstGeom>
          <a:noFill/>
          <a:ln>
            <a:noFill/>
          </a:ln>
        </p:spPr>
      </p:pic>
      <p:sp>
        <p:nvSpPr>
          <p:cNvPr id="20" name="Google Shape;20;p18"/>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p:cSld name="Agenda">
    <p:bg>
      <p:bgPr>
        <a:solidFill>
          <a:srgbClr val="4F70AC"/>
        </a:solidFill>
      </p:bgPr>
    </p:bg>
    <p:spTree>
      <p:nvGrpSpPr>
        <p:cNvPr id="21" name="Shape 21"/>
        <p:cNvGrpSpPr/>
        <p:nvPr/>
      </p:nvGrpSpPr>
      <p:grpSpPr>
        <a:xfrm>
          <a:off x="0" y="0"/>
          <a:ext cx="0" cy="0"/>
          <a:chOff x="0" y="0"/>
          <a:chExt cx="0" cy="0"/>
        </a:xfrm>
      </p:grpSpPr>
      <p:pic>
        <p:nvPicPr>
          <p:cNvPr descr="Logo-BE-RGB-White.png" id="22" name="Google Shape;22;p19"/>
          <p:cNvPicPr preferRelativeResize="0"/>
          <p:nvPr/>
        </p:nvPicPr>
        <p:blipFill rotWithShape="1">
          <a:blip r:embed="rId2">
            <a:alphaModFix/>
          </a:blip>
          <a:srcRect b="0" l="0" r="83434" t="0"/>
          <a:stretch/>
        </p:blipFill>
        <p:spPr>
          <a:xfrm>
            <a:off x="258233" y="-5175"/>
            <a:ext cx="555817" cy="538217"/>
          </a:xfrm>
          <a:prstGeom prst="rect">
            <a:avLst/>
          </a:prstGeom>
          <a:noFill/>
          <a:ln>
            <a:noFill/>
          </a:ln>
        </p:spPr>
      </p:pic>
      <p:sp>
        <p:nvSpPr>
          <p:cNvPr id="23" name="Google Shape;23;p19"/>
          <p:cNvSpPr txBox="1"/>
          <p:nvPr>
            <p:ph idx="12" type="sldNum"/>
          </p:nvPr>
        </p:nvSpPr>
        <p:spPr>
          <a:xfrm>
            <a:off x="-1994731" y="1806094"/>
            <a:ext cx="233400" cy="216900"/>
          </a:xfrm>
          <a:prstGeom prst="rect">
            <a:avLst/>
          </a:prstGeom>
          <a:noFill/>
          <a:ln>
            <a:noFill/>
          </a:ln>
        </p:spPr>
        <p:txBody>
          <a:bodyPr anchorCtr="0" anchor="ctr" bIns="46775" lIns="46775" spcFirstLastPara="1" rIns="46775" wrap="square" tIns="46775">
            <a:noAutofit/>
          </a:bodyPr>
          <a:lstStyle>
            <a:lvl1pPr indent="0" lvl="0"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algn="ct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3">
    <p:spTree>
      <p:nvGrpSpPr>
        <p:cNvPr id="24" name="Shape 24"/>
        <p:cNvGrpSpPr/>
        <p:nvPr/>
      </p:nvGrpSpPr>
      <p:grpSpPr>
        <a:xfrm>
          <a:off x="0" y="0"/>
          <a:ext cx="0" cy="0"/>
          <a:chOff x="0" y="0"/>
          <a:chExt cx="0" cy="0"/>
        </a:xfrm>
      </p:grpSpPr>
      <p:sp>
        <p:nvSpPr>
          <p:cNvPr id="25" name="Google Shape;25;p20"/>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26" name="Google Shape;26;p20"/>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27" name="Google Shape;27;p20"/>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4">
    <p:spTree>
      <p:nvGrpSpPr>
        <p:cNvPr id="28" name="Shape 28"/>
        <p:cNvGrpSpPr/>
        <p:nvPr/>
      </p:nvGrpSpPr>
      <p:grpSpPr>
        <a:xfrm>
          <a:off x="0" y="0"/>
          <a:ext cx="0" cy="0"/>
          <a:chOff x="0" y="0"/>
          <a:chExt cx="0" cy="0"/>
        </a:xfrm>
      </p:grpSpPr>
      <p:sp>
        <p:nvSpPr>
          <p:cNvPr id="29" name="Google Shape;29;p21"/>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5">
    <p:spTree>
      <p:nvGrpSpPr>
        <p:cNvPr id="30" name="Shape 30"/>
        <p:cNvGrpSpPr/>
        <p:nvPr/>
      </p:nvGrpSpPr>
      <p:grpSpPr>
        <a:xfrm>
          <a:off x="0" y="0"/>
          <a:ext cx="0" cy="0"/>
          <a:chOff x="0" y="0"/>
          <a:chExt cx="0" cy="0"/>
        </a:xfrm>
      </p:grpSpPr>
      <p:sp>
        <p:nvSpPr>
          <p:cNvPr id="31" name="Google Shape;31;p22"/>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32" name="Google Shape;32;p22"/>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33" name="Google Shape;33;p22"/>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p:cSld name="Default 6">
    <p:spTree>
      <p:nvGrpSpPr>
        <p:cNvPr id="34" name="Shape 34"/>
        <p:cNvGrpSpPr/>
        <p:nvPr/>
      </p:nvGrpSpPr>
      <p:grpSpPr>
        <a:xfrm>
          <a:off x="0" y="0"/>
          <a:ext cx="0" cy="0"/>
          <a:chOff x="0" y="0"/>
          <a:chExt cx="0" cy="0"/>
        </a:xfrm>
      </p:grpSpPr>
      <p:sp>
        <p:nvSpPr>
          <p:cNvPr id="35" name="Google Shape;35;p23"/>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36" name="Google Shape;36;p23"/>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37" name="Google Shape;37;p23"/>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628650" y="274637"/>
            <a:ext cx="7886700" cy="9939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 name="Google Shape;7;p14"/>
          <p:cNvSpPr txBox="1"/>
          <p:nvPr>
            <p:ph idx="1" type="body"/>
          </p:nvPr>
        </p:nvSpPr>
        <p:spPr>
          <a:xfrm>
            <a:off x="628650" y="1370012"/>
            <a:ext cx="7886700" cy="32622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8" name="Google Shape;8;p14"/>
          <p:cNvSpPr txBox="1"/>
          <p:nvPr>
            <p:ph idx="12" type="sldNum"/>
          </p:nvPr>
        </p:nvSpPr>
        <p:spPr>
          <a:xfrm>
            <a:off x="8295347" y="4789011"/>
            <a:ext cx="219900" cy="2310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google.com/spreadsheets/d/1F3oYvaLCK4tQeecX5yt1qZK8p6GEonv6X8r_dtbuFLc/edit#gid=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
          <p:cNvSpPr txBox="1"/>
          <p:nvPr/>
        </p:nvSpPr>
        <p:spPr>
          <a:xfrm>
            <a:off x="904400" y="4395449"/>
            <a:ext cx="7335300" cy="655200"/>
          </a:xfrm>
          <a:prstGeom prst="rect">
            <a:avLst/>
          </a:prstGeom>
          <a:noFill/>
          <a:ln>
            <a:noFill/>
          </a:ln>
        </p:spPr>
        <p:txBody>
          <a:bodyPr anchorCtr="0" anchor="ctr" bIns="35100" lIns="35100" spcFirstLastPara="1" rIns="35100" wrap="square" tIns="35100">
            <a:noAutofit/>
          </a:bodyPr>
          <a:lstStyle/>
          <a:p>
            <a:pPr indent="0" lvl="0" marL="0" marR="0" rtl="0" algn="ctr">
              <a:lnSpc>
                <a:spcPct val="100000"/>
              </a:lnSpc>
              <a:spcBef>
                <a:spcPts val="0"/>
              </a:spcBef>
              <a:spcAft>
                <a:spcPts val="0"/>
              </a:spcAft>
              <a:buClr>
                <a:srgbClr val="A7A7A7"/>
              </a:buClr>
              <a:buSzPts val="1000"/>
              <a:buFont typeface="Montserrat Medium"/>
              <a:buNone/>
            </a:pPr>
            <a:r>
              <a:rPr b="1" i="0" lang="it" sz="1000" u="none" cap="none" strike="noStrike">
                <a:solidFill>
                  <a:srgbClr val="A7A7A7"/>
                </a:solidFill>
                <a:latin typeface="Montserrat"/>
                <a:ea typeface="Montserrat"/>
                <a:cs typeface="Montserrat"/>
                <a:sym typeface="Montserrat"/>
              </a:rPr>
              <a:t>Ufficio Modelli di Impatto e VSA</a:t>
            </a:r>
            <a:endParaRPr b="0" i="0" sz="1000" u="none" cap="none" strike="noStrike">
              <a:solidFill>
                <a:srgbClr val="A7A7A7"/>
              </a:solidFill>
              <a:latin typeface="Montserrat Medium"/>
              <a:ea typeface="Montserrat Medium"/>
              <a:cs typeface="Montserrat Medium"/>
              <a:sym typeface="Montserrat Medium"/>
            </a:endParaRPr>
          </a:p>
        </p:txBody>
      </p:sp>
      <p:sp>
        <p:nvSpPr>
          <p:cNvPr id="79" name="Google Shape;79;p1"/>
          <p:cNvSpPr txBox="1"/>
          <p:nvPr/>
        </p:nvSpPr>
        <p:spPr>
          <a:xfrm>
            <a:off x="2450008" y="558625"/>
            <a:ext cx="4155000" cy="521100"/>
          </a:xfrm>
          <a:prstGeom prst="rect">
            <a:avLst/>
          </a:prstGeom>
          <a:noFill/>
          <a:ln>
            <a:noFill/>
          </a:ln>
        </p:spPr>
        <p:txBody>
          <a:bodyPr anchorCtr="0" anchor="t" bIns="35100" lIns="35100" spcFirstLastPara="1" rIns="35100" wrap="square" tIns="35100">
            <a:noAutofit/>
          </a:bodyPr>
          <a:lstStyle/>
          <a:p>
            <a:pPr indent="0" lvl="0" marL="0" marR="0" rtl="0" algn="ctr">
              <a:lnSpc>
                <a:spcPct val="90000"/>
              </a:lnSpc>
              <a:spcBef>
                <a:spcPts val="0"/>
              </a:spcBef>
              <a:spcAft>
                <a:spcPts val="0"/>
              </a:spcAft>
              <a:buClr>
                <a:srgbClr val="002F86"/>
              </a:buClr>
              <a:buSzPts val="2100"/>
              <a:buFont typeface="Montserrat Medium"/>
              <a:buNone/>
            </a:pPr>
            <a:r>
              <a:rPr b="0" i="0" lang="it" sz="2000" u="none" cap="none" strike="noStrike">
                <a:solidFill>
                  <a:srgbClr val="002F86"/>
                </a:solidFill>
                <a:latin typeface="Montserrat Medium"/>
                <a:ea typeface="Montserrat Medium"/>
                <a:cs typeface="Montserrat Medium"/>
                <a:sym typeface="Montserrat Medium"/>
              </a:rPr>
              <a:t>FORMAZIONE</a:t>
            </a:r>
            <a:endParaRPr b="0" i="0" sz="1400" u="none" cap="none" strike="noStrike">
              <a:solidFill>
                <a:srgbClr val="000000"/>
              </a:solidFill>
              <a:latin typeface="Arial"/>
              <a:ea typeface="Arial"/>
              <a:cs typeface="Arial"/>
              <a:sym typeface="Arial"/>
            </a:endParaRPr>
          </a:p>
        </p:txBody>
      </p:sp>
      <p:sp>
        <p:nvSpPr>
          <p:cNvPr id="80" name="Google Shape;80;p1"/>
          <p:cNvSpPr txBox="1"/>
          <p:nvPr/>
        </p:nvSpPr>
        <p:spPr>
          <a:xfrm>
            <a:off x="4271325" y="1473025"/>
            <a:ext cx="4726500" cy="2641800"/>
          </a:xfrm>
          <a:prstGeom prst="rect">
            <a:avLst/>
          </a:prstGeom>
          <a:noFill/>
          <a:ln>
            <a:noFill/>
          </a:ln>
        </p:spPr>
        <p:txBody>
          <a:bodyPr anchorCtr="0" anchor="t" bIns="35100" lIns="35100" spcFirstLastPara="1" rIns="35100" wrap="square" tIns="35100">
            <a:noAutofit/>
          </a:bodyPr>
          <a:lstStyle/>
          <a:p>
            <a:pPr indent="0" lvl="0" marL="0" marR="0" rtl="0" algn="l">
              <a:lnSpc>
                <a:spcPct val="90000"/>
              </a:lnSpc>
              <a:spcBef>
                <a:spcPts val="0"/>
              </a:spcBef>
              <a:spcAft>
                <a:spcPts val="0"/>
              </a:spcAft>
              <a:buClr>
                <a:srgbClr val="002F86"/>
              </a:buClr>
              <a:buSzPts val="2100"/>
              <a:buFont typeface="Montserrat Medium"/>
              <a:buNone/>
            </a:pPr>
            <a:r>
              <a:rPr b="1" i="0" lang="it" sz="2400" u="none" cap="none" strike="noStrike">
                <a:solidFill>
                  <a:srgbClr val="002F86"/>
                </a:solidFill>
                <a:latin typeface="Montserrat"/>
                <a:ea typeface="Montserrat"/>
                <a:cs typeface="Montserrat"/>
                <a:sym typeface="Montserrat"/>
              </a:rPr>
              <a:t>IL CREDITO A IMPATTO IN BANCA ETICA</a:t>
            </a:r>
            <a:endParaRPr b="1" i="0" sz="2400" u="none" cap="none" strike="noStrike">
              <a:solidFill>
                <a:srgbClr val="002F86"/>
              </a:solidFill>
              <a:latin typeface="Montserrat"/>
              <a:ea typeface="Montserrat"/>
              <a:cs typeface="Montserrat"/>
              <a:sym typeface="Montserrat"/>
            </a:endParaRPr>
          </a:p>
          <a:p>
            <a:pPr indent="0" lvl="0" marL="0" marR="0" rtl="0" algn="l">
              <a:lnSpc>
                <a:spcPct val="90000"/>
              </a:lnSpc>
              <a:spcBef>
                <a:spcPts val="0"/>
              </a:spcBef>
              <a:spcAft>
                <a:spcPts val="0"/>
              </a:spcAft>
              <a:buClr>
                <a:srgbClr val="002F86"/>
              </a:buClr>
              <a:buSzPts val="2100"/>
              <a:buFont typeface="Montserrat Medium"/>
              <a:buNone/>
            </a:pPr>
            <a:r>
              <a:t/>
            </a:r>
            <a:endParaRPr b="1" i="0" sz="2400" u="none" cap="none" strike="noStrike">
              <a:solidFill>
                <a:srgbClr val="002F86"/>
              </a:solidFill>
              <a:latin typeface="Montserrat"/>
              <a:ea typeface="Montserrat"/>
              <a:cs typeface="Montserrat"/>
              <a:sym typeface="Montserrat"/>
            </a:endParaRPr>
          </a:p>
          <a:p>
            <a:pPr indent="0" lvl="0" marL="0" marR="0" rtl="0" algn="l">
              <a:lnSpc>
                <a:spcPct val="90000"/>
              </a:lnSpc>
              <a:spcBef>
                <a:spcPts val="0"/>
              </a:spcBef>
              <a:spcAft>
                <a:spcPts val="0"/>
              </a:spcAft>
              <a:buClr>
                <a:srgbClr val="000000"/>
              </a:buClr>
              <a:buSzPts val="2400"/>
              <a:buFont typeface="Arial"/>
              <a:buNone/>
            </a:pPr>
            <a:r>
              <a:rPr b="1" i="0" lang="it" sz="2400" u="none" cap="none" strike="noStrike">
                <a:solidFill>
                  <a:srgbClr val="002F86"/>
                </a:solidFill>
                <a:latin typeface="Montserrat"/>
                <a:ea typeface="Montserrat"/>
                <a:cs typeface="Montserrat"/>
                <a:sym typeface="Montserrat"/>
              </a:rPr>
              <a:t>5	Il Questionario di Impatto e le Aree di Valore</a:t>
            </a:r>
            <a:endParaRPr b="1" i="0" sz="2400" u="none" cap="none" strike="noStrike">
              <a:solidFill>
                <a:srgbClr val="002F86"/>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g6cc1d04d9d_0_24"/>
          <p:cNvSpPr txBox="1"/>
          <p:nvPr/>
        </p:nvSpPr>
        <p:spPr>
          <a:xfrm>
            <a:off x="822575" y="939875"/>
            <a:ext cx="7531800" cy="35364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0000"/>
              </a:buClr>
              <a:buSzPts val="1500"/>
              <a:buFont typeface="Arial"/>
              <a:buNone/>
            </a:pPr>
            <a:r>
              <a:rPr lang="it" sz="1500">
                <a:solidFill>
                  <a:srgbClr val="333333"/>
                </a:solidFill>
                <a:latin typeface="Roboto"/>
                <a:ea typeface="Roboto"/>
                <a:cs typeface="Roboto"/>
                <a:sym typeface="Roboto"/>
              </a:rPr>
              <a:t>Partendo dall’individuazione dei bisogni cui dare risposta sono state individuate 17 singole aree di impatto per classificare in maniera più dettagliata a quali bisogni si stia dando risposta.</a:t>
            </a:r>
            <a:endParaRPr sz="1500">
              <a:solidFill>
                <a:srgbClr val="333333"/>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t/>
            </a:r>
            <a:endParaRPr sz="1500">
              <a:solidFill>
                <a:srgbClr val="333333"/>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b="1" lang="it" sz="1500">
                <a:solidFill>
                  <a:srgbClr val="333333"/>
                </a:solidFill>
                <a:latin typeface="Roboto"/>
                <a:ea typeface="Roboto"/>
                <a:cs typeface="Roboto"/>
                <a:sym typeface="Roboto"/>
              </a:rPr>
              <a:t>Queste superano i settori di intervento perché il singolo intervento può soddisfare contemporaneamente più di un bisogno, ed avere quindi impatti multipli (e sono riportate nelle tabelle presenti al fondo delle presenti slides)</a:t>
            </a:r>
            <a:endParaRPr b="1" sz="1500">
              <a:solidFill>
                <a:srgbClr val="333333"/>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t/>
            </a:r>
            <a:endParaRPr sz="1500">
              <a:solidFill>
                <a:srgbClr val="333333"/>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it" sz="1500">
                <a:solidFill>
                  <a:srgbClr val="333333"/>
                </a:solidFill>
                <a:latin typeface="Roboto"/>
                <a:ea typeface="Roboto"/>
                <a:cs typeface="Roboto"/>
                <a:sym typeface="Roboto"/>
              </a:rPr>
              <a:t>E’ molto importante riuscire ad identificare quale impatto abbiano le organizzazioni che la Banca finanzia. Esisteranno casi in cui non verrà dichiarato alcun impatto, ma in caso di parere positivo questo deve essere accompagnato da una chiara motivazione. </a:t>
            </a:r>
            <a:endParaRPr sz="1500">
              <a:solidFill>
                <a:srgbClr val="333333"/>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it" sz="1500">
                <a:solidFill>
                  <a:srgbClr val="333333"/>
                </a:solidFill>
                <a:latin typeface="Roboto"/>
                <a:ea typeface="Roboto"/>
                <a:cs typeface="Roboto"/>
                <a:sym typeface="Roboto"/>
              </a:rPr>
              <a:t>Nella pratica incontriamo ancora organizzazioni non profit che non dichiarano alcun impatto. E’ altamente improbabile che un’organizzazione a scopo ideale non produca impatti positivi.</a:t>
            </a:r>
            <a:endParaRPr sz="1500">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1" sz="1500">
              <a:solidFill>
                <a:srgbClr val="333333"/>
              </a:solidFill>
              <a:latin typeface="Roboto"/>
              <a:ea typeface="Roboto"/>
              <a:cs typeface="Roboto"/>
              <a:sym typeface="Roboto"/>
            </a:endParaRPr>
          </a:p>
        </p:txBody>
      </p:sp>
      <p:sp>
        <p:nvSpPr>
          <p:cNvPr id="144" name="Google Shape;144;g6cc1d04d9d_0_24"/>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sp>
        <p:nvSpPr>
          <p:cNvPr id="145" name="Google Shape;145;g6cc1d04d9d_0_24"/>
          <p:cNvSpPr txBox="1"/>
          <p:nvPr/>
        </p:nvSpPr>
        <p:spPr>
          <a:xfrm>
            <a:off x="1477500" y="329475"/>
            <a:ext cx="6172200" cy="459600"/>
          </a:xfrm>
          <a:prstGeom prst="rect">
            <a:avLst/>
          </a:prstGeom>
          <a:noFill/>
          <a:ln>
            <a:noFill/>
          </a:ln>
        </p:spPr>
        <p:txBody>
          <a:bodyPr anchorCtr="0" anchor="t" bIns="35100" lIns="35100" spcFirstLastPara="1" rIns="35100" wrap="square" tIns="35100">
            <a:noAutofit/>
          </a:bodyPr>
          <a:lstStyle/>
          <a:p>
            <a:pPr indent="0" lvl="0" marL="0" marR="0" rtl="0" algn="ctr">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L</a:t>
            </a:r>
            <a:r>
              <a:rPr b="0" i="0" lang="it" sz="2600" u="none" cap="none" strike="noStrike">
                <a:solidFill>
                  <a:srgbClr val="003087"/>
                </a:solidFill>
                <a:latin typeface="Montserrat Medium"/>
                <a:ea typeface="Montserrat Medium"/>
                <a:cs typeface="Montserrat Medium"/>
                <a:sym typeface="Montserrat Medium"/>
              </a:rPr>
              <a:t>e Aree di </a:t>
            </a:r>
            <a:r>
              <a:rPr lang="it" sz="2600">
                <a:solidFill>
                  <a:srgbClr val="003087"/>
                </a:solidFill>
                <a:latin typeface="Montserrat Medium"/>
                <a:ea typeface="Montserrat Medium"/>
                <a:cs typeface="Montserrat Medium"/>
                <a:sym typeface="Montserrat Medium"/>
              </a:rPr>
              <a:t>Impatto</a:t>
            </a:r>
            <a:endParaRPr b="0" i="0" sz="2600" u="none" cap="none" strike="noStrike">
              <a:solidFill>
                <a:srgbClr val="003087"/>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6"/>
          <p:cNvSpPr txBox="1"/>
          <p:nvPr/>
        </p:nvSpPr>
        <p:spPr>
          <a:xfrm>
            <a:off x="-136000" y="1546175"/>
            <a:ext cx="4386300" cy="1997400"/>
          </a:xfrm>
          <a:prstGeom prst="rect">
            <a:avLst/>
          </a:prstGeom>
          <a:noFill/>
          <a:ln>
            <a:noFill/>
          </a:ln>
        </p:spPr>
        <p:txBody>
          <a:bodyPr anchorCtr="0" anchor="t" bIns="35100" lIns="35100" spcFirstLastPara="1" rIns="35100" wrap="square" tIns="35100">
            <a:noAutofit/>
          </a:bodyPr>
          <a:lstStyle/>
          <a:p>
            <a:pPr indent="0" lvl="0" marL="457200" marR="0" rtl="0" algn="l">
              <a:lnSpc>
                <a:spcPct val="100000"/>
              </a:lnSpc>
              <a:spcBef>
                <a:spcPts val="0"/>
              </a:spcBef>
              <a:spcAft>
                <a:spcPts val="0"/>
              </a:spcAft>
              <a:buNone/>
            </a:pPr>
            <a:r>
              <a:rPr b="0" i="0" lang="it" sz="1500" u="sng" cap="none" strike="noStrike">
                <a:solidFill>
                  <a:srgbClr val="333333"/>
                </a:solidFill>
                <a:latin typeface="Roboto"/>
                <a:ea typeface="Roboto"/>
                <a:cs typeface="Roboto"/>
                <a:sym typeface="Roboto"/>
              </a:rPr>
              <a:t>Dimensioni</a:t>
            </a:r>
            <a:r>
              <a:rPr b="0" i="0" lang="it" sz="1500" u="none" cap="none" strike="noStrike">
                <a:solidFill>
                  <a:srgbClr val="333333"/>
                </a:solidFill>
                <a:latin typeface="Roboto"/>
                <a:ea typeface="Roboto"/>
                <a:cs typeface="Roboto"/>
                <a:sym typeface="Roboto"/>
              </a:rPr>
              <a:t>: </a:t>
            </a:r>
            <a:endParaRPr b="0" i="0" sz="1500" u="none" cap="none" strike="noStrike">
              <a:solidFill>
                <a:srgbClr val="333333"/>
              </a:solidFill>
              <a:latin typeface="Roboto"/>
              <a:ea typeface="Roboto"/>
              <a:cs typeface="Roboto"/>
              <a:sym typeface="Roboto"/>
            </a:endParaRPr>
          </a:p>
          <a:p>
            <a:pPr indent="-355600" lvl="1" marL="914400" marR="0" rtl="0" algn="l">
              <a:lnSpc>
                <a:spcPct val="100000"/>
              </a:lnSpc>
              <a:spcBef>
                <a:spcPts val="0"/>
              </a:spcBef>
              <a:spcAft>
                <a:spcPts val="0"/>
              </a:spcAft>
              <a:buClr>
                <a:srgbClr val="262626"/>
              </a:buClr>
              <a:buSzPts val="2000"/>
              <a:buFont typeface="Arial"/>
              <a:buChar char="○"/>
            </a:pPr>
            <a:r>
              <a:rPr b="1" i="0" lang="it" sz="1500" u="none" cap="none" strike="noStrike">
                <a:solidFill>
                  <a:srgbClr val="333333"/>
                </a:solidFill>
                <a:latin typeface="Roboto"/>
                <a:ea typeface="Roboto"/>
                <a:cs typeface="Roboto"/>
                <a:sym typeface="Roboto"/>
              </a:rPr>
              <a:t>Micro Impresa</a:t>
            </a:r>
            <a:r>
              <a:rPr b="0" i="0" lang="it" sz="1500" u="none" cap="none" strike="noStrike">
                <a:solidFill>
                  <a:srgbClr val="333333"/>
                </a:solidFill>
                <a:latin typeface="Roboto"/>
                <a:ea typeface="Roboto"/>
                <a:cs typeface="Roboto"/>
                <a:sym typeface="Roboto"/>
              </a:rPr>
              <a:t> (fino a 9 dipendenti), </a:t>
            </a:r>
            <a:endParaRPr b="0" i="0" sz="1500" u="none" cap="none" strike="noStrike">
              <a:solidFill>
                <a:srgbClr val="333333"/>
              </a:solidFill>
              <a:latin typeface="Roboto"/>
              <a:ea typeface="Roboto"/>
              <a:cs typeface="Roboto"/>
              <a:sym typeface="Roboto"/>
            </a:endParaRPr>
          </a:p>
          <a:p>
            <a:pPr indent="-355600" lvl="1" marL="914400" marR="0" rtl="0" algn="l">
              <a:lnSpc>
                <a:spcPct val="100000"/>
              </a:lnSpc>
              <a:spcBef>
                <a:spcPts val="0"/>
              </a:spcBef>
              <a:spcAft>
                <a:spcPts val="0"/>
              </a:spcAft>
              <a:buClr>
                <a:srgbClr val="262626"/>
              </a:buClr>
              <a:buSzPts val="2000"/>
              <a:buFont typeface="Arial"/>
              <a:buChar char="○"/>
            </a:pPr>
            <a:r>
              <a:rPr b="1" i="0" lang="it" sz="1500" u="none" cap="none" strike="noStrike">
                <a:solidFill>
                  <a:srgbClr val="333333"/>
                </a:solidFill>
                <a:latin typeface="Roboto"/>
                <a:ea typeface="Roboto"/>
                <a:cs typeface="Roboto"/>
                <a:sym typeface="Roboto"/>
              </a:rPr>
              <a:t>Piccola Impresa </a:t>
            </a:r>
            <a:r>
              <a:rPr b="0" i="0" lang="it" sz="1500" u="none" cap="none" strike="noStrike">
                <a:solidFill>
                  <a:srgbClr val="333333"/>
                </a:solidFill>
                <a:latin typeface="Roboto"/>
                <a:ea typeface="Roboto"/>
                <a:cs typeface="Roboto"/>
                <a:sym typeface="Roboto"/>
              </a:rPr>
              <a:t>(da 10 a 49 dipendenti) </a:t>
            </a:r>
            <a:endParaRPr b="0" i="0" sz="1500" u="none" cap="none" strike="noStrike">
              <a:solidFill>
                <a:srgbClr val="333333"/>
              </a:solidFill>
              <a:latin typeface="Roboto"/>
              <a:ea typeface="Roboto"/>
              <a:cs typeface="Roboto"/>
              <a:sym typeface="Roboto"/>
            </a:endParaRPr>
          </a:p>
          <a:p>
            <a:pPr indent="-355600" lvl="1" marL="914400" marR="0" rtl="0" algn="l">
              <a:lnSpc>
                <a:spcPct val="100000"/>
              </a:lnSpc>
              <a:spcBef>
                <a:spcPts val="0"/>
              </a:spcBef>
              <a:spcAft>
                <a:spcPts val="0"/>
              </a:spcAft>
              <a:buClr>
                <a:srgbClr val="262626"/>
              </a:buClr>
              <a:buSzPts val="2000"/>
              <a:buFont typeface="Arial"/>
              <a:buChar char="○"/>
            </a:pPr>
            <a:r>
              <a:rPr b="1" i="0" lang="it" sz="1500" u="none" cap="none" strike="noStrike">
                <a:solidFill>
                  <a:srgbClr val="333333"/>
                </a:solidFill>
                <a:latin typeface="Roboto"/>
                <a:ea typeface="Roboto"/>
                <a:cs typeface="Roboto"/>
                <a:sym typeface="Roboto"/>
              </a:rPr>
              <a:t>Media Impres</a:t>
            </a:r>
            <a:r>
              <a:rPr b="0" i="0" lang="it" sz="1500" u="none" cap="none" strike="noStrike">
                <a:solidFill>
                  <a:srgbClr val="333333"/>
                </a:solidFill>
                <a:latin typeface="Roboto"/>
                <a:ea typeface="Roboto"/>
                <a:cs typeface="Roboto"/>
                <a:sym typeface="Roboto"/>
              </a:rPr>
              <a:t>a (da 50 dipendenti in su)</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None/>
            </a:pPr>
            <a:r>
              <a:t/>
            </a:r>
            <a:endParaRPr b="0" i="0" sz="1500" u="none" cap="none" strike="noStrike">
              <a:solidFill>
                <a:srgbClr val="333333"/>
              </a:solidFill>
              <a:latin typeface="Roboto"/>
              <a:ea typeface="Roboto"/>
              <a:cs typeface="Roboto"/>
              <a:sym typeface="Roboto"/>
            </a:endParaRPr>
          </a:p>
        </p:txBody>
      </p:sp>
      <p:sp>
        <p:nvSpPr>
          <p:cNvPr id="151" name="Google Shape;151;p6"/>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sp>
        <p:nvSpPr>
          <p:cNvPr id="152" name="Google Shape;152;p6"/>
          <p:cNvSpPr txBox="1"/>
          <p:nvPr/>
        </p:nvSpPr>
        <p:spPr>
          <a:xfrm>
            <a:off x="360275" y="2948125"/>
            <a:ext cx="1797300" cy="844200"/>
          </a:xfrm>
          <a:prstGeom prst="rect">
            <a:avLst/>
          </a:prstGeom>
          <a:noFill/>
          <a:ln>
            <a:noFill/>
          </a:ln>
        </p:spPr>
        <p:txBody>
          <a:bodyPr anchorCtr="0" anchor="t" bIns="35100" lIns="35100" spcFirstLastPara="1" rIns="35100" wrap="square" tIns="35100">
            <a:noAutofit/>
          </a:bodyPr>
          <a:lstStyle/>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None/>
            </a:pPr>
            <a:r>
              <a:rPr b="0" i="0" lang="it" sz="1500" u="sng" cap="none" strike="noStrike">
                <a:solidFill>
                  <a:srgbClr val="333333"/>
                </a:solidFill>
                <a:latin typeface="Roboto"/>
                <a:ea typeface="Roboto"/>
                <a:cs typeface="Roboto"/>
                <a:sym typeface="Roboto"/>
              </a:rPr>
              <a:t>Start up</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chemeClr val="lt1"/>
              </a:buClr>
              <a:buSzPts val="2000"/>
              <a:buFont typeface="Calibri"/>
              <a:buNone/>
            </a:pPr>
            <a:r>
              <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600"/>
              </a:spcBef>
              <a:spcAft>
                <a:spcPts val="0"/>
              </a:spcAft>
              <a:buClr>
                <a:schemeClr val="lt1"/>
              </a:buClr>
              <a:buSzPts val="2000"/>
              <a:buFont typeface="Calibri"/>
              <a:buNone/>
            </a:pPr>
            <a:r>
              <a:t/>
            </a:r>
            <a:endParaRPr b="0" i="0" sz="2000" u="none" cap="none" strike="noStrike">
              <a:solidFill>
                <a:srgbClr val="CCCC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CCCC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333333"/>
                </a:solidFill>
                <a:latin typeface="Roboto"/>
                <a:ea typeface="Roboto"/>
                <a:cs typeface="Roboto"/>
                <a:sym typeface="Roboto"/>
              </a:rPr>
              <a:t> </a:t>
            </a:r>
            <a:endParaRPr b="0" i="0" sz="1500" u="none" cap="none" strike="noStrike">
              <a:solidFill>
                <a:srgbClr val="333333"/>
              </a:solidFill>
              <a:latin typeface="Roboto"/>
              <a:ea typeface="Roboto"/>
              <a:cs typeface="Roboto"/>
              <a:sym typeface="Roboto"/>
            </a:endParaRPr>
          </a:p>
        </p:txBody>
      </p:sp>
      <p:sp>
        <p:nvSpPr>
          <p:cNvPr id="153" name="Google Shape;153;p6"/>
          <p:cNvSpPr txBox="1"/>
          <p:nvPr/>
        </p:nvSpPr>
        <p:spPr>
          <a:xfrm>
            <a:off x="230500" y="992025"/>
            <a:ext cx="9078600" cy="41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333333"/>
                </a:solidFill>
                <a:latin typeface="Roboto"/>
                <a:ea typeface="Roboto"/>
                <a:cs typeface="Roboto"/>
                <a:sym typeface="Roboto"/>
              </a:rPr>
              <a:t>Il questionario è differenziato a seconda delle seguenti caratteristiche strutturali:</a:t>
            </a:r>
            <a:endParaRPr b="0" i="0" sz="1400" u="none" cap="none" strike="noStrike">
              <a:solidFill>
                <a:srgbClr val="000000"/>
              </a:solidFill>
              <a:latin typeface="Arial"/>
              <a:ea typeface="Arial"/>
              <a:cs typeface="Arial"/>
              <a:sym typeface="Arial"/>
            </a:endParaRPr>
          </a:p>
        </p:txBody>
      </p:sp>
      <p:sp>
        <p:nvSpPr>
          <p:cNvPr id="154" name="Google Shape;154;p6"/>
          <p:cNvSpPr txBox="1"/>
          <p:nvPr/>
        </p:nvSpPr>
        <p:spPr>
          <a:xfrm>
            <a:off x="1485900" y="348600"/>
            <a:ext cx="6172200" cy="411300"/>
          </a:xfrm>
          <a:prstGeom prst="rect">
            <a:avLst/>
          </a:prstGeom>
          <a:noFill/>
          <a:ln>
            <a:noFill/>
          </a:ln>
        </p:spPr>
        <p:txBody>
          <a:bodyPr anchorCtr="0" anchor="t" bIns="35100" lIns="35100" spcFirstLastPara="1" rIns="35100" wrap="square" tIns="35100">
            <a:noAutofit/>
          </a:bodyPr>
          <a:lstStyle/>
          <a:p>
            <a:pPr indent="0" lvl="0" marL="0" marR="0" rtl="0" algn="ctr">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Il Questionario</a:t>
            </a:r>
            <a:endParaRPr b="0" i="0" sz="2600" u="none" cap="none" strike="noStrike">
              <a:solidFill>
                <a:srgbClr val="003087"/>
              </a:solidFill>
              <a:latin typeface="Montserrat Medium"/>
              <a:ea typeface="Montserrat Medium"/>
              <a:cs typeface="Montserrat Medium"/>
              <a:sym typeface="Montserrat Medium"/>
            </a:endParaRPr>
          </a:p>
        </p:txBody>
      </p:sp>
      <p:sp>
        <p:nvSpPr>
          <p:cNvPr id="155" name="Google Shape;155;p6"/>
          <p:cNvSpPr txBox="1"/>
          <p:nvPr/>
        </p:nvSpPr>
        <p:spPr>
          <a:xfrm>
            <a:off x="4322675" y="1622375"/>
            <a:ext cx="4903500" cy="1733100"/>
          </a:xfrm>
          <a:prstGeom prst="rect">
            <a:avLst/>
          </a:prstGeom>
          <a:noFill/>
          <a:ln>
            <a:noFill/>
          </a:ln>
        </p:spPr>
        <p:txBody>
          <a:bodyPr anchorCtr="0" anchor="t" bIns="35100" lIns="35100" spcFirstLastPara="1" rIns="35100" wrap="square" tIns="35100">
            <a:noAutofit/>
          </a:bodyPr>
          <a:lstStyle/>
          <a:p>
            <a:pPr indent="0" lvl="0" marL="457200" marR="0" rtl="0" algn="l">
              <a:lnSpc>
                <a:spcPct val="100000"/>
              </a:lnSpc>
              <a:spcBef>
                <a:spcPts val="0"/>
              </a:spcBef>
              <a:spcAft>
                <a:spcPts val="0"/>
              </a:spcAft>
              <a:buNone/>
            </a:pPr>
            <a:r>
              <a:rPr b="0" i="0" lang="it" sz="1500" u="none" cap="none" strike="noStrike">
                <a:solidFill>
                  <a:srgbClr val="333333"/>
                </a:solidFill>
                <a:latin typeface="Roboto"/>
                <a:ea typeface="Roboto"/>
                <a:cs typeface="Roboto"/>
                <a:sym typeface="Roboto"/>
              </a:rPr>
              <a:t> </a:t>
            </a:r>
            <a:r>
              <a:rPr b="0" i="0" lang="it" sz="1500" u="sng" cap="none" strike="noStrike">
                <a:solidFill>
                  <a:srgbClr val="333333"/>
                </a:solidFill>
                <a:latin typeface="Roboto"/>
                <a:ea typeface="Roboto"/>
                <a:cs typeface="Roboto"/>
                <a:sym typeface="Roboto"/>
              </a:rPr>
              <a:t>Tipologia Giuridica</a:t>
            </a:r>
            <a:r>
              <a:rPr b="0" i="0" lang="it" sz="1500" u="none" cap="none" strike="noStrike">
                <a:solidFill>
                  <a:srgbClr val="333333"/>
                </a:solidFill>
                <a:latin typeface="Roboto"/>
                <a:ea typeface="Roboto"/>
                <a:cs typeface="Roboto"/>
                <a:sym typeface="Roboto"/>
              </a:rPr>
              <a:t>: </a:t>
            </a:r>
            <a:endParaRPr b="0" i="0" sz="1500" u="none" cap="none" strike="noStrike">
              <a:solidFill>
                <a:srgbClr val="333333"/>
              </a:solidFill>
              <a:latin typeface="Roboto"/>
              <a:ea typeface="Roboto"/>
              <a:cs typeface="Roboto"/>
              <a:sym typeface="Roboto"/>
            </a:endParaRPr>
          </a:p>
          <a:p>
            <a:pPr indent="-355600" lvl="1" marL="914400" marR="0" rtl="0" algn="l">
              <a:lnSpc>
                <a:spcPct val="100000"/>
              </a:lnSpc>
              <a:spcBef>
                <a:spcPts val="0"/>
              </a:spcBef>
              <a:spcAft>
                <a:spcPts val="0"/>
              </a:spcAft>
              <a:buClr>
                <a:srgbClr val="262626"/>
              </a:buClr>
              <a:buSzPts val="2000"/>
              <a:buFont typeface="Arial"/>
              <a:buChar char="○"/>
            </a:pPr>
            <a:r>
              <a:rPr b="1" i="0" lang="it" sz="1500" u="none" cap="none" strike="noStrike">
                <a:solidFill>
                  <a:srgbClr val="333333"/>
                </a:solidFill>
                <a:latin typeface="Roboto"/>
                <a:ea typeface="Roboto"/>
                <a:cs typeface="Roboto"/>
                <a:sym typeface="Roboto"/>
              </a:rPr>
              <a:t>Società di Capitali</a:t>
            </a:r>
            <a:endParaRPr b="1" i="0" sz="1500" u="none" cap="none" strike="noStrike">
              <a:solidFill>
                <a:srgbClr val="333333"/>
              </a:solidFill>
              <a:latin typeface="Roboto"/>
              <a:ea typeface="Roboto"/>
              <a:cs typeface="Roboto"/>
              <a:sym typeface="Roboto"/>
            </a:endParaRPr>
          </a:p>
          <a:p>
            <a:pPr indent="-355600" lvl="1" marL="914400" marR="0" rtl="0" algn="l">
              <a:lnSpc>
                <a:spcPct val="100000"/>
              </a:lnSpc>
              <a:spcBef>
                <a:spcPts val="0"/>
              </a:spcBef>
              <a:spcAft>
                <a:spcPts val="0"/>
              </a:spcAft>
              <a:buClr>
                <a:srgbClr val="262626"/>
              </a:buClr>
              <a:buSzPts val="2000"/>
              <a:buFont typeface="Arial"/>
              <a:buChar char="○"/>
            </a:pPr>
            <a:r>
              <a:rPr b="1" i="0" lang="it" sz="1500" u="none" cap="none" strike="noStrike">
                <a:solidFill>
                  <a:srgbClr val="333333"/>
                </a:solidFill>
                <a:latin typeface="Roboto"/>
                <a:ea typeface="Roboto"/>
                <a:cs typeface="Roboto"/>
                <a:sym typeface="Roboto"/>
              </a:rPr>
              <a:t>Società di Persone/Ditte Individuali/Studi Associati</a:t>
            </a:r>
            <a:endParaRPr b="1" i="0" sz="1500" u="none" cap="none" strike="noStrike">
              <a:solidFill>
                <a:srgbClr val="333333"/>
              </a:solidFill>
              <a:latin typeface="Roboto"/>
              <a:ea typeface="Roboto"/>
              <a:cs typeface="Roboto"/>
              <a:sym typeface="Roboto"/>
            </a:endParaRPr>
          </a:p>
          <a:p>
            <a:pPr indent="-355600" lvl="1" marL="914400" marR="0" rtl="0" algn="l">
              <a:lnSpc>
                <a:spcPct val="100000"/>
              </a:lnSpc>
              <a:spcBef>
                <a:spcPts val="0"/>
              </a:spcBef>
              <a:spcAft>
                <a:spcPts val="0"/>
              </a:spcAft>
              <a:buClr>
                <a:srgbClr val="262626"/>
              </a:buClr>
              <a:buSzPts val="2000"/>
              <a:buFont typeface="Arial"/>
              <a:buChar char="○"/>
            </a:pPr>
            <a:r>
              <a:rPr b="1" i="0" lang="it" sz="1500" u="none" cap="none" strike="noStrike">
                <a:solidFill>
                  <a:srgbClr val="333333"/>
                </a:solidFill>
                <a:latin typeface="Roboto"/>
                <a:ea typeface="Roboto"/>
                <a:cs typeface="Roboto"/>
                <a:sym typeface="Roboto"/>
              </a:rPr>
              <a:t>Cooperative (incluse quelle sociali)</a:t>
            </a:r>
            <a:endParaRPr b="1" i="0" sz="1500" u="none" cap="none" strike="noStrike">
              <a:solidFill>
                <a:srgbClr val="333333"/>
              </a:solidFill>
              <a:latin typeface="Roboto"/>
              <a:ea typeface="Roboto"/>
              <a:cs typeface="Roboto"/>
              <a:sym typeface="Roboto"/>
            </a:endParaRPr>
          </a:p>
          <a:p>
            <a:pPr indent="-355600" lvl="1" marL="914400" marR="0" rtl="0" algn="l">
              <a:lnSpc>
                <a:spcPct val="100000"/>
              </a:lnSpc>
              <a:spcBef>
                <a:spcPts val="0"/>
              </a:spcBef>
              <a:spcAft>
                <a:spcPts val="0"/>
              </a:spcAft>
              <a:buClr>
                <a:srgbClr val="262626"/>
              </a:buClr>
              <a:buSzPts val="2000"/>
              <a:buFont typeface="Arial"/>
              <a:buChar char="○"/>
            </a:pPr>
            <a:r>
              <a:rPr b="1" i="0" lang="it" sz="1500" u="none" cap="none" strike="noStrike">
                <a:solidFill>
                  <a:srgbClr val="333333"/>
                </a:solidFill>
                <a:latin typeface="Roboto"/>
                <a:ea typeface="Roboto"/>
                <a:cs typeface="Roboto"/>
                <a:sym typeface="Roboto"/>
              </a:rPr>
              <a:t>Associazioni/ Fondazioni/ONG</a:t>
            </a:r>
            <a:endParaRPr b="1"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33333"/>
              </a:solidFill>
              <a:latin typeface="Roboto"/>
              <a:ea typeface="Roboto"/>
              <a:cs typeface="Roboto"/>
              <a:sym typeface="Roboto"/>
            </a:endParaRPr>
          </a:p>
        </p:txBody>
      </p:sp>
      <p:sp>
        <p:nvSpPr>
          <p:cNvPr id="156" name="Google Shape;156;p6"/>
          <p:cNvSpPr txBox="1"/>
          <p:nvPr/>
        </p:nvSpPr>
        <p:spPr>
          <a:xfrm>
            <a:off x="286200" y="4049350"/>
            <a:ext cx="8571600" cy="742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it">
                <a:solidFill>
                  <a:srgbClr val="222222"/>
                </a:solidFill>
                <a:highlight>
                  <a:srgbClr val="FFFFFF"/>
                </a:highlight>
                <a:latin typeface="Roboto"/>
                <a:ea typeface="Roboto"/>
                <a:cs typeface="Roboto"/>
                <a:sym typeface="Roboto"/>
              </a:rPr>
              <a:t>Ognuno dei quesiti è sottoposto ad una delle possibili combinazioni delle caratteristiche sulla base dell’applicabilità tematica e della complessità dell’informazione richiesta</a:t>
            </a:r>
            <a:endParaRPr>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333333"/>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g6cb45f4059_0_17"/>
          <p:cNvSpPr txBox="1"/>
          <p:nvPr/>
        </p:nvSpPr>
        <p:spPr>
          <a:xfrm>
            <a:off x="549800" y="1196600"/>
            <a:ext cx="7728300" cy="34116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None/>
            </a:pPr>
            <a:r>
              <a:rPr b="0" i="0" lang="it" sz="1500" u="none" cap="none" strike="noStrike">
                <a:solidFill>
                  <a:srgbClr val="333333"/>
                </a:solidFill>
                <a:latin typeface="Roboto"/>
                <a:ea typeface="Roboto"/>
                <a:cs typeface="Roboto"/>
                <a:sym typeface="Roboto"/>
              </a:rPr>
              <a:t>Complessivamente vengono poste </a:t>
            </a:r>
            <a:r>
              <a:rPr b="0" i="0" lang="it" sz="1500" u="sng" cap="none" strike="noStrike">
                <a:solidFill>
                  <a:srgbClr val="333333"/>
                </a:solidFill>
                <a:latin typeface="Roboto"/>
                <a:ea typeface="Roboto"/>
                <a:cs typeface="Roboto"/>
                <a:sym typeface="Roboto"/>
              </a:rPr>
              <a:t>in media</a:t>
            </a:r>
            <a:r>
              <a:rPr b="0" i="0" lang="it" sz="1500" u="none" cap="none" strike="noStrike">
                <a:solidFill>
                  <a:srgbClr val="333333"/>
                </a:solidFill>
                <a:latin typeface="Roboto"/>
                <a:ea typeface="Roboto"/>
                <a:cs typeface="Roboto"/>
                <a:sym typeface="Roboto"/>
              </a:rPr>
              <a:t>:</a:t>
            </a:r>
            <a:endParaRPr b="0" i="0" sz="1500" u="none" cap="none" strike="noStrike">
              <a:solidFill>
                <a:srgbClr val="333333"/>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600"/>
              <a:buFont typeface="Arial"/>
              <a:buNone/>
            </a:pPr>
            <a:r>
              <a:t/>
            </a:r>
            <a:endParaRPr b="0" i="0" sz="600" u="none" cap="none" strike="noStrike">
              <a:solidFill>
                <a:srgbClr val="333333"/>
              </a:solidFill>
              <a:latin typeface="Roboto"/>
              <a:ea typeface="Roboto"/>
              <a:cs typeface="Roboto"/>
              <a:sym typeface="Roboto"/>
            </a:endParaRPr>
          </a:p>
          <a:p>
            <a:pPr indent="-342900" lvl="1" marL="758825" marR="0" rtl="0" algn="l">
              <a:lnSpc>
                <a:spcPct val="100000"/>
              </a:lnSpc>
              <a:spcBef>
                <a:spcPts val="0"/>
              </a:spcBef>
              <a:spcAft>
                <a:spcPts val="0"/>
              </a:spcAft>
              <a:buClr>
                <a:srgbClr val="262626"/>
              </a:buClr>
              <a:buSzPts val="2000"/>
              <a:buFont typeface="Noto Sans Symbols"/>
              <a:buChar char="○"/>
            </a:pPr>
            <a:r>
              <a:rPr lang="it" sz="1500">
                <a:solidFill>
                  <a:srgbClr val="333333"/>
                </a:solidFill>
                <a:latin typeface="Roboto"/>
                <a:ea typeface="Roboto"/>
                <a:cs typeface="Roboto"/>
                <a:sym typeface="Roboto"/>
              </a:rPr>
              <a:t>99 </a:t>
            </a:r>
            <a:r>
              <a:rPr b="0" i="0" lang="it" sz="1500" u="none" cap="none" strike="noStrike">
                <a:solidFill>
                  <a:srgbClr val="333333"/>
                </a:solidFill>
                <a:latin typeface="Roboto"/>
                <a:ea typeface="Roboto"/>
                <a:cs typeface="Roboto"/>
                <a:sym typeface="Roboto"/>
              </a:rPr>
              <a:t>domande alle medie imprese</a:t>
            </a:r>
            <a:endParaRPr b="0" i="0" sz="1500" u="none" cap="none" strike="noStrike">
              <a:solidFill>
                <a:srgbClr val="333333"/>
              </a:solidFill>
              <a:latin typeface="Roboto"/>
              <a:ea typeface="Roboto"/>
              <a:cs typeface="Roboto"/>
              <a:sym typeface="Roboto"/>
            </a:endParaRPr>
          </a:p>
          <a:p>
            <a:pPr indent="-342900" lvl="1" marL="758825" marR="0" rtl="0" algn="l">
              <a:lnSpc>
                <a:spcPct val="100000"/>
              </a:lnSpc>
              <a:spcBef>
                <a:spcPts val="0"/>
              </a:spcBef>
              <a:spcAft>
                <a:spcPts val="0"/>
              </a:spcAft>
              <a:buClr>
                <a:srgbClr val="262626"/>
              </a:buClr>
              <a:buSzPts val="2000"/>
              <a:buFont typeface="Noto Sans Symbols"/>
              <a:buChar char="○"/>
            </a:pPr>
            <a:r>
              <a:rPr lang="it" sz="1500">
                <a:solidFill>
                  <a:srgbClr val="333333"/>
                </a:solidFill>
                <a:latin typeface="Roboto"/>
                <a:ea typeface="Roboto"/>
                <a:cs typeface="Roboto"/>
                <a:sym typeface="Roboto"/>
              </a:rPr>
              <a:t>95 </a:t>
            </a:r>
            <a:r>
              <a:rPr b="0" i="0" lang="it" sz="1500" u="none" cap="none" strike="noStrike">
                <a:solidFill>
                  <a:srgbClr val="333333"/>
                </a:solidFill>
                <a:latin typeface="Roboto"/>
                <a:ea typeface="Roboto"/>
                <a:cs typeface="Roboto"/>
                <a:sym typeface="Roboto"/>
              </a:rPr>
              <a:t>domande alle piccole imprese     </a:t>
            </a:r>
            <a:endParaRPr b="0" i="0" sz="1500" u="none" cap="none" strike="noStrike">
              <a:solidFill>
                <a:srgbClr val="333333"/>
              </a:solidFill>
              <a:latin typeface="Roboto"/>
              <a:ea typeface="Roboto"/>
              <a:cs typeface="Roboto"/>
              <a:sym typeface="Roboto"/>
            </a:endParaRPr>
          </a:p>
          <a:p>
            <a:pPr indent="-342900" lvl="1" marL="758825" marR="0" rtl="0" algn="l">
              <a:lnSpc>
                <a:spcPct val="100000"/>
              </a:lnSpc>
              <a:spcBef>
                <a:spcPts val="0"/>
              </a:spcBef>
              <a:spcAft>
                <a:spcPts val="0"/>
              </a:spcAft>
              <a:buClr>
                <a:srgbClr val="262626"/>
              </a:buClr>
              <a:buSzPts val="2000"/>
              <a:buFont typeface="Noto Sans Symbols"/>
              <a:buChar char="○"/>
            </a:pPr>
            <a:r>
              <a:rPr lang="it" sz="1500">
                <a:solidFill>
                  <a:srgbClr val="333333"/>
                </a:solidFill>
                <a:latin typeface="Roboto"/>
                <a:ea typeface="Roboto"/>
                <a:cs typeface="Roboto"/>
                <a:sym typeface="Roboto"/>
              </a:rPr>
              <a:t>76 </a:t>
            </a:r>
            <a:r>
              <a:rPr b="0" i="0" lang="it" sz="1500" u="none" cap="none" strike="noStrike">
                <a:solidFill>
                  <a:srgbClr val="333333"/>
                </a:solidFill>
                <a:latin typeface="Roboto"/>
                <a:ea typeface="Roboto"/>
                <a:cs typeface="Roboto"/>
                <a:sym typeface="Roboto"/>
              </a:rPr>
              <a:t>domande alle microimprese</a:t>
            </a:r>
            <a:endParaRPr b="0" i="0" sz="1500" u="none" cap="none" strike="noStrike">
              <a:solidFill>
                <a:srgbClr val="333333"/>
              </a:solidFill>
              <a:latin typeface="Roboto"/>
              <a:ea typeface="Roboto"/>
              <a:cs typeface="Roboto"/>
              <a:sym typeface="Roboto"/>
            </a:endParaRPr>
          </a:p>
          <a:p>
            <a:pPr indent="0" lvl="0" marL="914400" marR="0" rtl="0" algn="l">
              <a:lnSpc>
                <a:spcPct val="100000"/>
              </a:lnSpc>
              <a:spcBef>
                <a:spcPts val="0"/>
              </a:spcBef>
              <a:spcAft>
                <a:spcPts val="0"/>
              </a:spcAft>
              <a:buClr>
                <a:srgbClr val="000000"/>
              </a:buClr>
              <a:buSzPts val="600"/>
              <a:buFont typeface="Arial"/>
              <a:buNone/>
            </a:pPr>
            <a:r>
              <a:t/>
            </a:r>
            <a:endParaRPr b="0" i="0" sz="600" u="none" cap="none" strike="noStrike">
              <a:solidFill>
                <a:srgbClr val="333333"/>
              </a:solidFill>
              <a:latin typeface="Roboto"/>
              <a:ea typeface="Roboto"/>
              <a:cs typeface="Roboto"/>
              <a:sym typeface="Roboto"/>
            </a:endParaRPr>
          </a:p>
          <a:p>
            <a:pPr indent="457200" lvl="0" marL="0" marR="0" rtl="0" algn="l">
              <a:lnSpc>
                <a:spcPct val="100000"/>
              </a:lnSpc>
              <a:spcBef>
                <a:spcPts val="0"/>
              </a:spcBef>
              <a:spcAft>
                <a:spcPts val="0"/>
              </a:spcAft>
              <a:buClr>
                <a:srgbClr val="000000"/>
              </a:buClr>
              <a:buSzPts val="1500"/>
              <a:buFont typeface="Arial"/>
              <a:buNone/>
            </a:pPr>
            <a:r>
              <a:t/>
            </a:r>
            <a:endParaRPr sz="1500">
              <a:solidFill>
                <a:srgbClr val="333333"/>
              </a:solidFill>
              <a:latin typeface="Roboto"/>
              <a:ea typeface="Roboto"/>
              <a:cs typeface="Roboto"/>
              <a:sym typeface="Roboto"/>
            </a:endParaRPr>
          </a:p>
          <a:p>
            <a:pPr indent="0" lvl="0" marL="0" rtl="0" algn="l">
              <a:spcBef>
                <a:spcPts val="0"/>
              </a:spcBef>
              <a:spcAft>
                <a:spcPts val="0"/>
              </a:spcAft>
              <a:buClr>
                <a:schemeClr val="dk1"/>
              </a:buClr>
              <a:buSzPts val="1500"/>
              <a:buFont typeface="Arial"/>
              <a:buNone/>
            </a:pPr>
            <a:r>
              <a:rPr lang="it" sz="1500">
                <a:solidFill>
                  <a:srgbClr val="333333"/>
                </a:solidFill>
                <a:latin typeface="Roboto"/>
                <a:ea typeface="Roboto"/>
                <a:cs typeface="Roboto"/>
                <a:sym typeface="Roboto"/>
              </a:rPr>
              <a:t>Sulla base delle risposte date nella sezione “Aree di valore” il sistema calcola </a:t>
            </a:r>
            <a:r>
              <a:rPr b="1" lang="it" sz="1500">
                <a:solidFill>
                  <a:srgbClr val="333333"/>
                </a:solidFill>
                <a:latin typeface="Roboto"/>
                <a:ea typeface="Roboto"/>
                <a:cs typeface="Roboto"/>
                <a:sym typeface="Roboto"/>
              </a:rPr>
              <a:t>una batteria di indicatori di particolare rilevanza</a:t>
            </a:r>
            <a:r>
              <a:rPr lang="it" sz="1500">
                <a:solidFill>
                  <a:srgbClr val="333333"/>
                </a:solidFill>
                <a:latin typeface="Roboto"/>
                <a:ea typeface="Roboto"/>
                <a:cs typeface="Roboto"/>
                <a:sym typeface="Roboto"/>
              </a:rPr>
              <a:t>, come elaborazione dei dati raccolti.</a:t>
            </a:r>
            <a:endParaRPr sz="1500">
              <a:solidFill>
                <a:srgbClr val="333333"/>
              </a:solidFill>
              <a:latin typeface="Roboto"/>
              <a:ea typeface="Roboto"/>
              <a:cs typeface="Roboto"/>
              <a:sym typeface="Roboto"/>
            </a:endParaRPr>
          </a:p>
          <a:p>
            <a:pPr indent="-342900" lvl="1" marL="758825" rtl="0" algn="l">
              <a:spcBef>
                <a:spcPts val="600"/>
              </a:spcBef>
              <a:spcAft>
                <a:spcPts val="0"/>
              </a:spcAft>
              <a:buClr>
                <a:srgbClr val="262626"/>
              </a:buClr>
              <a:buSzPts val="2000"/>
              <a:buFont typeface="Noto Sans Symbols"/>
              <a:buChar char="▪"/>
            </a:pPr>
            <a:r>
              <a:rPr lang="it" sz="1500">
                <a:solidFill>
                  <a:srgbClr val="333333"/>
                </a:solidFill>
                <a:latin typeface="Roboto"/>
                <a:ea typeface="Roboto"/>
                <a:cs typeface="Roboto"/>
                <a:sym typeface="Roboto"/>
              </a:rPr>
              <a:t>101 indicatori per le medie organizzazioni</a:t>
            </a:r>
            <a:endParaRPr sz="1500">
              <a:solidFill>
                <a:srgbClr val="333333"/>
              </a:solidFill>
              <a:latin typeface="Roboto"/>
              <a:ea typeface="Roboto"/>
              <a:cs typeface="Roboto"/>
              <a:sym typeface="Roboto"/>
            </a:endParaRPr>
          </a:p>
          <a:p>
            <a:pPr indent="-342900" lvl="1" marL="758825" rtl="0" algn="l">
              <a:spcBef>
                <a:spcPts val="600"/>
              </a:spcBef>
              <a:spcAft>
                <a:spcPts val="0"/>
              </a:spcAft>
              <a:buClr>
                <a:srgbClr val="262626"/>
              </a:buClr>
              <a:buSzPts val="2000"/>
              <a:buFont typeface="Noto Sans Symbols"/>
              <a:buChar char="▪"/>
            </a:pPr>
            <a:r>
              <a:rPr lang="it" sz="1500">
                <a:solidFill>
                  <a:srgbClr val="333333"/>
                </a:solidFill>
                <a:latin typeface="Roboto"/>
                <a:ea typeface="Roboto"/>
                <a:cs typeface="Roboto"/>
                <a:sym typeface="Roboto"/>
              </a:rPr>
              <a:t>94 indicatori per le piccole organizzazioni</a:t>
            </a:r>
            <a:endParaRPr sz="1500">
              <a:solidFill>
                <a:srgbClr val="333333"/>
              </a:solidFill>
              <a:latin typeface="Roboto"/>
              <a:ea typeface="Roboto"/>
              <a:cs typeface="Roboto"/>
              <a:sym typeface="Roboto"/>
            </a:endParaRPr>
          </a:p>
          <a:p>
            <a:pPr indent="-342900" lvl="1" marL="758825" rtl="0" algn="l">
              <a:spcBef>
                <a:spcPts val="600"/>
              </a:spcBef>
              <a:spcAft>
                <a:spcPts val="0"/>
              </a:spcAft>
              <a:buClr>
                <a:srgbClr val="262626"/>
              </a:buClr>
              <a:buSzPts val="2000"/>
              <a:buFont typeface="Noto Sans Symbols"/>
              <a:buChar char="▪"/>
            </a:pPr>
            <a:r>
              <a:rPr lang="it" sz="1500">
                <a:solidFill>
                  <a:srgbClr val="333333"/>
                </a:solidFill>
                <a:latin typeface="Roboto"/>
                <a:ea typeface="Roboto"/>
                <a:cs typeface="Roboto"/>
                <a:sym typeface="Roboto"/>
              </a:rPr>
              <a:t>71 indicatori per le micro organizzazioni</a:t>
            </a:r>
            <a:endParaRPr sz="1500">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500">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500">
              <a:solidFill>
                <a:srgbClr val="333333"/>
              </a:solidFill>
              <a:latin typeface="Roboto"/>
              <a:ea typeface="Roboto"/>
              <a:cs typeface="Roboto"/>
              <a:sym typeface="Roboto"/>
            </a:endParaRPr>
          </a:p>
        </p:txBody>
      </p:sp>
      <p:sp>
        <p:nvSpPr>
          <p:cNvPr id="162" name="Google Shape;162;g6cb45f4059_0_17"/>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sp>
        <p:nvSpPr>
          <p:cNvPr id="163" name="Google Shape;163;g6cb45f4059_0_17"/>
          <p:cNvSpPr txBox="1"/>
          <p:nvPr/>
        </p:nvSpPr>
        <p:spPr>
          <a:xfrm>
            <a:off x="1485900" y="196200"/>
            <a:ext cx="6172200" cy="446100"/>
          </a:xfrm>
          <a:prstGeom prst="rect">
            <a:avLst/>
          </a:prstGeom>
          <a:noFill/>
          <a:ln>
            <a:noFill/>
          </a:ln>
        </p:spPr>
        <p:txBody>
          <a:bodyPr anchorCtr="0" anchor="t" bIns="35100" lIns="35100" spcFirstLastPara="1" rIns="35100" wrap="square" tIns="35100">
            <a:noAutofit/>
          </a:bodyPr>
          <a:lstStyle/>
          <a:p>
            <a:pPr indent="0" lvl="0" marL="0" marR="0" rtl="0" algn="ctr">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L</a:t>
            </a:r>
            <a:r>
              <a:rPr b="0" i="0" lang="it" sz="2600" u="none" cap="none" strike="noStrike">
                <a:solidFill>
                  <a:srgbClr val="003087"/>
                </a:solidFill>
                <a:latin typeface="Montserrat Medium"/>
                <a:ea typeface="Montserrat Medium"/>
                <a:cs typeface="Montserrat Medium"/>
                <a:sym typeface="Montserrat Medium"/>
              </a:rPr>
              <a:t>e Aree di Valore Interno</a:t>
            </a:r>
            <a:endParaRPr b="0" i="0" sz="2600" u="none" cap="none" strike="noStrike">
              <a:solidFill>
                <a:srgbClr val="003087"/>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9"/>
          <p:cNvSpPr txBox="1"/>
          <p:nvPr/>
        </p:nvSpPr>
        <p:spPr>
          <a:xfrm>
            <a:off x="1485899" y="165100"/>
            <a:ext cx="6172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Gli Indicatori</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169" name="Google Shape;169;p9"/>
          <p:cNvSpPr txBox="1"/>
          <p:nvPr/>
        </p:nvSpPr>
        <p:spPr>
          <a:xfrm>
            <a:off x="757925" y="1072575"/>
            <a:ext cx="7473300" cy="2752200"/>
          </a:xfrm>
          <a:prstGeom prst="rect">
            <a:avLst/>
          </a:prstGeom>
          <a:noFill/>
          <a:ln>
            <a:noFill/>
          </a:ln>
        </p:spPr>
        <p:txBody>
          <a:bodyPr anchorCtr="0" anchor="t" bIns="35100" lIns="35100" spcFirstLastPara="1" rIns="35100" wrap="square" tIns="35100">
            <a:noAutofit/>
          </a:bodyPr>
          <a:lstStyle/>
          <a:p>
            <a:pPr indent="0" lvl="0" marL="0" marR="0" rtl="0" algn="ctr">
              <a:lnSpc>
                <a:spcPct val="100000"/>
              </a:lnSpc>
              <a:spcBef>
                <a:spcPts val="600"/>
              </a:spcBef>
              <a:spcAft>
                <a:spcPts val="0"/>
              </a:spcAft>
              <a:buNone/>
            </a:pPr>
            <a:r>
              <a:rPr lang="it" sz="1500">
                <a:solidFill>
                  <a:srgbClr val="333333"/>
                </a:solidFill>
                <a:latin typeface="Roboto"/>
                <a:ea typeface="Roboto"/>
                <a:cs typeface="Roboto"/>
                <a:sym typeface="Roboto"/>
              </a:rPr>
              <a:t>Gli indicatori sono importanti perché grazie alla maniera in cui sono costruiti permettono una confrontabilità del dato in contesti diversi, esprimendo i dati per esempio in forma percentuale, o per lavoratore o in rapporto al fatturato. In generale, rapportando i dati in valore assoluto a dei denominatori di riferimento siamo subito in grado di interpretarli.</a:t>
            </a:r>
            <a:endParaRPr sz="1500">
              <a:solidFill>
                <a:srgbClr val="333333"/>
              </a:solidFill>
              <a:latin typeface="Roboto"/>
              <a:ea typeface="Roboto"/>
              <a:cs typeface="Roboto"/>
              <a:sym typeface="Roboto"/>
            </a:endParaRPr>
          </a:p>
          <a:p>
            <a:pPr indent="0" lvl="0" marL="0" marR="0" rtl="0" algn="ctr">
              <a:lnSpc>
                <a:spcPct val="100000"/>
              </a:lnSpc>
              <a:spcBef>
                <a:spcPts val="600"/>
              </a:spcBef>
              <a:spcAft>
                <a:spcPts val="0"/>
              </a:spcAft>
              <a:buNone/>
            </a:pPr>
            <a:r>
              <a:t/>
            </a:r>
            <a:endParaRPr sz="1500">
              <a:solidFill>
                <a:srgbClr val="333333"/>
              </a:solidFill>
              <a:latin typeface="Roboto"/>
              <a:ea typeface="Roboto"/>
              <a:cs typeface="Roboto"/>
              <a:sym typeface="Roboto"/>
            </a:endParaRPr>
          </a:p>
          <a:p>
            <a:pPr indent="0" lvl="0" marL="0" marR="0" rtl="0" algn="ctr">
              <a:lnSpc>
                <a:spcPct val="100000"/>
              </a:lnSpc>
              <a:spcBef>
                <a:spcPts val="600"/>
              </a:spcBef>
              <a:spcAft>
                <a:spcPts val="0"/>
              </a:spcAft>
              <a:buNone/>
            </a:pPr>
            <a:r>
              <a:t/>
            </a:r>
            <a:endParaRPr sz="1500">
              <a:solidFill>
                <a:srgbClr val="333333"/>
              </a:solidFill>
              <a:latin typeface="Roboto"/>
              <a:ea typeface="Roboto"/>
              <a:cs typeface="Roboto"/>
              <a:sym typeface="Roboto"/>
            </a:endParaRPr>
          </a:p>
          <a:p>
            <a:pPr indent="0" lvl="0" marL="0" marR="0" rtl="0" algn="ctr">
              <a:lnSpc>
                <a:spcPct val="100000"/>
              </a:lnSpc>
              <a:spcBef>
                <a:spcPts val="600"/>
              </a:spcBef>
              <a:spcAft>
                <a:spcPts val="0"/>
              </a:spcAft>
              <a:buNone/>
            </a:pPr>
            <a:r>
              <a:rPr lang="it" sz="1500">
                <a:solidFill>
                  <a:srgbClr val="333333"/>
                </a:solidFill>
                <a:latin typeface="Roboto"/>
                <a:ea typeface="Roboto"/>
                <a:cs typeface="Roboto"/>
                <a:sym typeface="Roboto"/>
              </a:rPr>
              <a:t>La batteria di indicatori rappresenta la prima sezione del report di impatto. In questo modo l’informazione raccolta è presentata in maniera compatta al valutatore e all’organo deliberante.</a:t>
            </a:r>
            <a:endParaRPr b="0" i="0" sz="1500" u="none" cap="none" strike="noStrike">
              <a:solidFill>
                <a:srgbClr val="333333"/>
              </a:solidFill>
              <a:latin typeface="Roboto"/>
              <a:ea typeface="Roboto"/>
              <a:cs typeface="Roboto"/>
              <a:sym typeface="Roboto"/>
            </a:endParaRPr>
          </a:p>
        </p:txBody>
      </p:sp>
      <p:sp>
        <p:nvSpPr>
          <p:cNvPr id="170" name="Google Shape;170;p9"/>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descr="image.png" id="171" name="Google Shape;171;p9"/>
          <p:cNvPicPr preferRelativeResize="0"/>
          <p:nvPr/>
        </p:nvPicPr>
        <p:blipFill rotWithShape="1">
          <a:blip r:embed="rId3">
            <a:alphaModFix/>
          </a:blip>
          <a:srcRect b="0" l="0" r="0" t="0"/>
          <a:stretch/>
        </p:blipFill>
        <p:spPr>
          <a:xfrm>
            <a:off x="7649697" y="4076924"/>
            <a:ext cx="1075075" cy="742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g6d127db4b0_0_7"/>
          <p:cNvSpPr txBox="1"/>
          <p:nvPr/>
        </p:nvSpPr>
        <p:spPr>
          <a:xfrm>
            <a:off x="1485899" y="165100"/>
            <a:ext cx="6172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Gli Indicatori</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177" name="Google Shape;177;g6d127db4b0_0_7"/>
          <p:cNvSpPr txBox="1"/>
          <p:nvPr/>
        </p:nvSpPr>
        <p:spPr>
          <a:xfrm>
            <a:off x="705175" y="852751"/>
            <a:ext cx="7473300" cy="3438000"/>
          </a:xfrm>
          <a:prstGeom prst="rect">
            <a:avLst/>
          </a:prstGeom>
          <a:noFill/>
          <a:ln>
            <a:noFill/>
          </a:ln>
        </p:spPr>
        <p:txBody>
          <a:bodyPr anchorCtr="0" anchor="t" bIns="35100" lIns="35100" spcFirstLastPara="1" rIns="35100" wrap="square" tIns="35100">
            <a:noAutofit/>
          </a:bodyPr>
          <a:lstStyle/>
          <a:p>
            <a:pPr indent="0" lvl="0" marL="457200" marR="0" rtl="0" algn="l">
              <a:lnSpc>
                <a:spcPct val="100000"/>
              </a:lnSpc>
              <a:spcBef>
                <a:spcPts val="600"/>
              </a:spcBef>
              <a:spcAft>
                <a:spcPts val="0"/>
              </a:spcAft>
              <a:buNone/>
            </a:pPr>
            <a:r>
              <a:t/>
            </a:r>
            <a:endParaRPr sz="1500">
              <a:solidFill>
                <a:srgbClr val="222222"/>
              </a:solidFill>
              <a:highlight>
                <a:srgbClr val="FFFFFF"/>
              </a:highlight>
              <a:latin typeface="Roboto"/>
              <a:ea typeface="Roboto"/>
              <a:cs typeface="Roboto"/>
              <a:sym typeface="Roboto"/>
            </a:endParaRPr>
          </a:p>
          <a:p>
            <a:pPr indent="0" lvl="0" marL="0" marR="0" rtl="0" algn="l">
              <a:lnSpc>
                <a:spcPct val="100000"/>
              </a:lnSpc>
              <a:spcBef>
                <a:spcPts val="600"/>
              </a:spcBef>
              <a:spcAft>
                <a:spcPts val="0"/>
              </a:spcAft>
              <a:buNone/>
            </a:pPr>
            <a:r>
              <a:rPr b="0" i="0" lang="it" sz="1500" u="none" cap="none" strike="noStrike">
                <a:solidFill>
                  <a:srgbClr val="333333"/>
                </a:solidFill>
                <a:latin typeface="Roboto"/>
                <a:ea typeface="Roboto"/>
                <a:cs typeface="Roboto"/>
                <a:sym typeface="Roboto"/>
              </a:rPr>
              <a:t>Accanto all’indicatore calcolato con il dato del cliente viene eventualmente visualizzato l’indicatore calcolato con il</a:t>
            </a:r>
            <a:r>
              <a:rPr b="1" i="0" lang="it" sz="1500" u="none" cap="none" strike="noStrike">
                <a:solidFill>
                  <a:srgbClr val="333333"/>
                </a:solidFill>
                <a:latin typeface="Roboto"/>
                <a:ea typeface="Roboto"/>
                <a:cs typeface="Roboto"/>
                <a:sym typeface="Roboto"/>
              </a:rPr>
              <a:t> dato imputato dal valutatore</a:t>
            </a:r>
            <a:endParaRPr b="1" sz="1500">
              <a:solidFill>
                <a:srgbClr val="333333"/>
              </a:solidFill>
              <a:latin typeface="Roboto"/>
              <a:ea typeface="Roboto"/>
              <a:cs typeface="Roboto"/>
              <a:sym typeface="Roboto"/>
            </a:endParaRPr>
          </a:p>
          <a:p>
            <a:pPr indent="0" lvl="0" marL="0" marR="0" rtl="0" algn="l">
              <a:lnSpc>
                <a:spcPct val="100000"/>
              </a:lnSpc>
              <a:spcBef>
                <a:spcPts val="600"/>
              </a:spcBef>
              <a:spcAft>
                <a:spcPts val="0"/>
              </a:spcAft>
              <a:buNone/>
            </a:pPr>
            <a:r>
              <a:t/>
            </a:r>
            <a:endParaRPr sz="1500">
              <a:solidFill>
                <a:srgbClr val="333333"/>
              </a:solidFill>
              <a:latin typeface="Roboto"/>
              <a:ea typeface="Roboto"/>
              <a:cs typeface="Roboto"/>
              <a:sym typeface="Roboto"/>
            </a:endParaRPr>
          </a:p>
          <a:p>
            <a:pPr indent="0" lvl="0" marL="0" marR="0" rtl="0" algn="l">
              <a:lnSpc>
                <a:spcPct val="100000"/>
              </a:lnSpc>
              <a:spcBef>
                <a:spcPts val="600"/>
              </a:spcBef>
              <a:spcAft>
                <a:spcPts val="0"/>
              </a:spcAft>
              <a:buNone/>
            </a:pPr>
            <a:r>
              <a:rPr b="0" i="0" lang="it" sz="1500" u="none" cap="none" strike="noStrike">
                <a:solidFill>
                  <a:srgbClr val="333333"/>
                </a:solidFill>
                <a:latin typeface="Roboto"/>
                <a:ea typeface="Roboto"/>
                <a:cs typeface="Roboto"/>
                <a:sym typeface="Roboto"/>
              </a:rPr>
              <a:t>Quando gli indicatori si colorano di</a:t>
            </a:r>
            <a:r>
              <a:rPr b="0" i="0" lang="it" sz="1500" u="none" cap="none" strike="noStrike">
                <a:solidFill>
                  <a:srgbClr val="FF0000"/>
                </a:solidFill>
                <a:latin typeface="Roboto"/>
                <a:ea typeface="Roboto"/>
                <a:cs typeface="Roboto"/>
                <a:sym typeface="Roboto"/>
              </a:rPr>
              <a:t> </a:t>
            </a:r>
            <a:r>
              <a:rPr b="1" i="0" lang="it" sz="1500" u="none" cap="none" strike="noStrike">
                <a:solidFill>
                  <a:srgbClr val="FF0000"/>
                </a:solidFill>
                <a:latin typeface="Roboto"/>
                <a:ea typeface="Roboto"/>
                <a:cs typeface="Roboto"/>
                <a:sym typeface="Roboto"/>
              </a:rPr>
              <a:t>rosso </a:t>
            </a:r>
            <a:r>
              <a:rPr b="0" i="0" lang="it" sz="1500" u="none" cap="none" strike="noStrike">
                <a:solidFill>
                  <a:srgbClr val="333333"/>
                </a:solidFill>
                <a:latin typeface="Roboto"/>
                <a:ea typeface="Roboto"/>
                <a:cs typeface="Roboto"/>
                <a:sym typeface="Roboto"/>
              </a:rPr>
              <a:t>indicano un dato che va approfondito perché potenzialmente (ma non necessariamente!) negativo, di </a:t>
            </a:r>
            <a:r>
              <a:rPr b="1" i="0" lang="it" sz="1500" u="none" cap="none" strike="noStrike">
                <a:solidFill>
                  <a:srgbClr val="20C330"/>
                </a:solidFill>
                <a:latin typeface="Roboto"/>
                <a:ea typeface="Roboto"/>
                <a:cs typeface="Roboto"/>
                <a:sym typeface="Roboto"/>
              </a:rPr>
              <a:t>verde </a:t>
            </a:r>
            <a:r>
              <a:rPr b="0" i="0" lang="it" sz="1500" u="none" cap="none" strike="noStrike">
                <a:solidFill>
                  <a:srgbClr val="333333"/>
                </a:solidFill>
                <a:latin typeface="Roboto"/>
                <a:ea typeface="Roboto"/>
                <a:cs typeface="Roboto"/>
                <a:sym typeface="Roboto"/>
              </a:rPr>
              <a:t>quando il dato è particolarmente positivo </a:t>
            </a:r>
            <a:endParaRPr sz="1500">
              <a:solidFill>
                <a:srgbClr val="333333"/>
              </a:solidFill>
              <a:latin typeface="Roboto"/>
              <a:ea typeface="Roboto"/>
              <a:cs typeface="Roboto"/>
              <a:sym typeface="Roboto"/>
            </a:endParaRPr>
          </a:p>
          <a:p>
            <a:pPr indent="0" lvl="0" marL="0" marR="0" rtl="0" algn="l">
              <a:lnSpc>
                <a:spcPct val="100000"/>
              </a:lnSpc>
              <a:spcBef>
                <a:spcPts val="600"/>
              </a:spcBef>
              <a:spcAft>
                <a:spcPts val="0"/>
              </a:spcAft>
              <a:buNone/>
            </a:pPr>
            <a:r>
              <a:t/>
            </a:r>
            <a:endParaRPr sz="1500">
              <a:solidFill>
                <a:srgbClr val="333333"/>
              </a:solidFill>
              <a:latin typeface="Roboto"/>
              <a:ea typeface="Roboto"/>
              <a:cs typeface="Roboto"/>
              <a:sym typeface="Roboto"/>
            </a:endParaRPr>
          </a:p>
          <a:p>
            <a:pPr indent="0" lvl="0" marL="0" rtl="0" algn="l">
              <a:spcBef>
                <a:spcPts val="0"/>
              </a:spcBef>
              <a:spcAft>
                <a:spcPts val="0"/>
              </a:spcAft>
              <a:buNone/>
            </a:pPr>
            <a:r>
              <a:rPr lang="it" sz="1500">
                <a:solidFill>
                  <a:srgbClr val="333333"/>
                </a:solidFill>
                <a:latin typeface="Roboto"/>
                <a:ea typeface="Roboto"/>
                <a:cs typeface="Roboto"/>
                <a:sym typeface="Roboto"/>
              </a:rPr>
              <a:t>E’ importante che il valutatore inserisca in questa sezione i propri commenti sul profilo di responsabilità del cliente (limitando i commenti nella sezione dedicata ai quesiti specifici solo alle questioni inerenti la qualità del dato inserito) </a:t>
            </a:r>
            <a:endParaRPr sz="1500">
              <a:solidFill>
                <a:srgbClr val="333333"/>
              </a:solidFill>
              <a:latin typeface="Roboto"/>
              <a:ea typeface="Roboto"/>
              <a:cs typeface="Roboto"/>
              <a:sym typeface="Roboto"/>
            </a:endParaRPr>
          </a:p>
        </p:txBody>
      </p:sp>
      <p:sp>
        <p:nvSpPr>
          <p:cNvPr id="178" name="Google Shape;178;g6d127db4b0_0_7"/>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descr="image.png" id="179" name="Google Shape;179;g6d127db4b0_0_7"/>
          <p:cNvPicPr preferRelativeResize="0"/>
          <p:nvPr/>
        </p:nvPicPr>
        <p:blipFill rotWithShape="1">
          <a:blip r:embed="rId3">
            <a:alphaModFix/>
          </a:blip>
          <a:srcRect b="0" l="0" r="0" t="0"/>
          <a:stretch/>
        </p:blipFill>
        <p:spPr>
          <a:xfrm>
            <a:off x="7649697" y="4076924"/>
            <a:ext cx="1075075" cy="742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g6d127db4b0_0_0"/>
          <p:cNvSpPr txBox="1"/>
          <p:nvPr/>
        </p:nvSpPr>
        <p:spPr>
          <a:xfrm>
            <a:off x="1485899" y="165100"/>
            <a:ext cx="6172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Gli Indicatori</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185" name="Google Shape;185;g6d127db4b0_0_0"/>
          <p:cNvSpPr txBox="1"/>
          <p:nvPr/>
        </p:nvSpPr>
        <p:spPr>
          <a:xfrm>
            <a:off x="696375" y="1055001"/>
            <a:ext cx="7473300" cy="34380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600"/>
              </a:spcBef>
              <a:spcAft>
                <a:spcPts val="0"/>
              </a:spcAft>
              <a:buNone/>
            </a:pPr>
            <a:r>
              <a:t/>
            </a:r>
            <a:endParaRPr>
              <a:solidFill>
                <a:srgbClr val="333333"/>
              </a:solidFill>
              <a:latin typeface="Roboto"/>
              <a:ea typeface="Roboto"/>
              <a:cs typeface="Roboto"/>
              <a:sym typeface="Roboto"/>
            </a:endParaRPr>
          </a:p>
          <a:p>
            <a:pPr indent="0" lvl="0" marL="0" marR="0" rtl="0" algn="l">
              <a:lnSpc>
                <a:spcPct val="100000"/>
              </a:lnSpc>
              <a:spcBef>
                <a:spcPts val="600"/>
              </a:spcBef>
              <a:spcAft>
                <a:spcPts val="0"/>
              </a:spcAft>
              <a:buNone/>
            </a:pPr>
            <a:r>
              <a:t/>
            </a:r>
            <a:endParaRPr>
              <a:solidFill>
                <a:srgbClr val="333333"/>
              </a:solidFill>
              <a:latin typeface="Roboto"/>
              <a:ea typeface="Roboto"/>
              <a:cs typeface="Roboto"/>
              <a:sym typeface="Roboto"/>
            </a:endParaRPr>
          </a:p>
          <a:p>
            <a:pPr indent="0" lvl="0" marL="0" marR="0" rtl="0" algn="l">
              <a:lnSpc>
                <a:spcPct val="100000"/>
              </a:lnSpc>
              <a:spcBef>
                <a:spcPts val="600"/>
              </a:spcBef>
              <a:spcAft>
                <a:spcPts val="0"/>
              </a:spcAft>
              <a:buNone/>
            </a:pPr>
            <a:r>
              <a:rPr lang="it">
                <a:solidFill>
                  <a:srgbClr val="333333"/>
                </a:solidFill>
                <a:latin typeface="Roboto"/>
                <a:ea typeface="Roboto"/>
                <a:cs typeface="Roboto"/>
                <a:sym typeface="Roboto"/>
              </a:rPr>
              <a:t> Il valutatore sociale (o l’operatore del credito quando la valutazione è di sua competenza):</a:t>
            </a:r>
            <a:endParaRPr>
              <a:solidFill>
                <a:srgbClr val="333333"/>
              </a:solidFill>
              <a:latin typeface="Roboto"/>
              <a:ea typeface="Roboto"/>
              <a:cs typeface="Roboto"/>
              <a:sym typeface="Roboto"/>
            </a:endParaRPr>
          </a:p>
          <a:p>
            <a:pPr indent="0" lvl="0" marL="0" rtl="0" algn="l">
              <a:spcBef>
                <a:spcPts val="0"/>
              </a:spcBef>
              <a:spcAft>
                <a:spcPts val="0"/>
              </a:spcAft>
              <a:buNone/>
            </a:pPr>
            <a:r>
              <a:t/>
            </a:r>
            <a:endParaRPr>
              <a:solidFill>
                <a:srgbClr val="333333"/>
              </a:solidFill>
              <a:latin typeface="Roboto"/>
              <a:ea typeface="Roboto"/>
              <a:cs typeface="Roboto"/>
              <a:sym typeface="Roboto"/>
            </a:endParaRPr>
          </a:p>
          <a:p>
            <a:pPr indent="-317500" lvl="0" marL="457200" rtl="0" algn="l">
              <a:spcBef>
                <a:spcPts val="0"/>
              </a:spcBef>
              <a:spcAft>
                <a:spcPts val="0"/>
              </a:spcAft>
              <a:buClr>
                <a:srgbClr val="333333"/>
              </a:buClr>
              <a:buSzPts val="1400"/>
              <a:buFont typeface="Roboto"/>
              <a:buChar char="●"/>
            </a:pPr>
            <a:r>
              <a:rPr lang="it">
                <a:solidFill>
                  <a:srgbClr val="333333"/>
                </a:solidFill>
                <a:latin typeface="Roboto"/>
                <a:ea typeface="Roboto"/>
                <a:cs typeface="Roboto"/>
                <a:sym typeface="Roboto"/>
              </a:rPr>
              <a:t>Potrà commentare le risposte del cliente ad ogni singola domanda</a:t>
            </a:r>
            <a:endParaRPr>
              <a:solidFill>
                <a:srgbClr val="333333"/>
              </a:solidFill>
              <a:latin typeface="Roboto"/>
              <a:ea typeface="Roboto"/>
              <a:cs typeface="Roboto"/>
              <a:sym typeface="Roboto"/>
            </a:endParaRPr>
          </a:p>
          <a:p>
            <a:pPr indent="0" lvl="0" marL="457200" rtl="0" algn="l">
              <a:spcBef>
                <a:spcPts val="0"/>
              </a:spcBef>
              <a:spcAft>
                <a:spcPts val="0"/>
              </a:spcAft>
              <a:buNone/>
            </a:pPr>
            <a:r>
              <a:t/>
            </a:r>
            <a:endParaRPr>
              <a:solidFill>
                <a:srgbClr val="333333"/>
              </a:solidFill>
              <a:latin typeface="Roboto"/>
              <a:ea typeface="Roboto"/>
              <a:cs typeface="Roboto"/>
              <a:sym typeface="Roboto"/>
            </a:endParaRPr>
          </a:p>
          <a:p>
            <a:pPr indent="-317500" lvl="0" marL="457200" rtl="0" algn="l">
              <a:spcBef>
                <a:spcPts val="0"/>
              </a:spcBef>
              <a:spcAft>
                <a:spcPts val="0"/>
              </a:spcAft>
              <a:buClr>
                <a:srgbClr val="333333"/>
              </a:buClr>
              <a:buSzPts val="1400"/>
              <a:buFont typeface="Roboto"/>
              <a:buChar char="●"/>
            </a:pPr>
            <a:r>
              <a:rPr lang="it">
                <a:solidFill>
                  <a:srgbClr val="333333"/>
                </a:solidFill>
                <a:latin typeface="Roboto"/>
                <a:ea typeface="Roboto"/>
                <a:cs typeface="Roboto"/>
                <a:sym typeface="Roboto"/>
              </a:rPr>
              <a:t>Nel caso riscontri delle imprecisioni nel dato fornito dal cliente, dovrà non validarlo e proporne uno diverso (il sistema permette di effettuare facilmente questa operazione senza sovrascrivere il dato iniziale del cliente)</a:t>
            </a:r>
            <a:endParaRPr sz="10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00">
              <a:solidFill>
                <a:srgbClr val="222222"/>
              </a:solidFill>
              <a:highlight>
                <a:srgbClr val="FFFFFF"/>
              </a:highlight>
              <a:latin typeface="Roboto"/>
              <a:ea typeface="Roboto"/>
              <a:cs typeface="Roboto"/>
              <a:sym typeface="Roboto"/>
            </a:endParaRPr>
          </a:p>
          <a:p>
            <a:pPr indent="0" lvl="0" marL="0" marR="0" rtl="0" algn="l">
              <a:lnSpc>
                <a:spcPct val="100000"/>
              </a:lnSpc>
              <a:spcBef>
                <a:spcPts val="600"/>
              </a:spcBef>
              <a:spcAft>
                <a:spcPts val="0"/>
              </a:spcAft>
              <a:buNone/>
            </a:pPr>
            <a:r>
              <a:t/>
            </a:r>
            <a:endParaRPr>
              <a:solidFill>
                <a:srgbClr val="333333"/>
              </a:solidFill>
              <a:latin typeface="Roboto"/>
              <a:ea typeface="Roboto"/>
              <a:cs typeface="Roboto"/>
              <a:sym typeface="Roboto"/>
            </a:endParaRPr>
          </a:p>
        </p:txBody>
      </p:sp>
      <p:sp>
        <p:nvSpPr>
          <p:cNvPr id="186" name="Google Shape;186;g6d127db4b0_0_0"/>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descr="image.png" id="187" name="Google Shape;187;g6d127db4b0_0_0"/>
          <p:cNvPicPr preferRelativeResize="0"/>
          <p:nvPr/>
        </p:nvPicPr>
        <p:blipFill rotWithShape="1">
          <a:blip r:embed="rId3">
            <a:alphaModFix/>
          </a:blip>
          <a:srcRect b="0" l="0" r="0" t="0"/>
          <a:stretch/>
        </p:blipFill>
        <p:spPr>
          <a:xfrm>
            <a:off x="7649697" y="4076924"/>
            <a:ext cx="1075075" cy="742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8"/>
          <p:cNvSpPr txBox="1"/>
          <p:nvPr/>
        </p:nvSpPr>
        <p:spPr>
          <a:xfrm>
            <a:off x="1485900" y="393700"/>
            <a:ext cx="6172200" cy="9075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I contenuti del Questionario:</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le Buone Prassi</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193" name="Google Shape;193;p8"/>
          <p:cNvSpPr txBox="1"/>
          <p:nvPr/>
        </p:nvSpPr>
        <p:spPr>
          <a:xfrm>
            <a:off x="626000" y="1543200"/>
            <a:ext cx="7728300" cy="24744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333333"/>
                </a:solidFill>
                <a:latin typeface="Roboto"/>
                <a:ea typeface="Roboto"/>
                <a:cs typeface="Roboto"/>
                <a:sym typeface="Roboto"/>
              </a:rPr>
              <a:t>Al termine di ogni area di valore interno, è possibile sia per il cliente che per il valutatore indicare se l’organizzazione adotta buone prassi in quell’ambito che non sono state rilevate dalle domande precedenti.</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chemeClr val="lt1"/>
              </a:buClr>
              <a:buSzPts val="2000"/>
              <a:buFont typeface="Calibri"/>
              <a:buNone/>
            </a:pPr>
            <a:r>
              <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600"/>
              </a:spcBef>
              <a:spcAft>
                <a:spcPts val="0"/>
              </a:spcAft>
              <a:buClr>
                <a:srgbClr val="333333"/>
              </a:buClr>
              <a:buSzPts val="2000"/>
              <a:buFont typeface="Arial"/>
              <a:buNone/>
            </a:pPr>
            <a:r>
              <a:rPr b="0" i="0" lang="it" sz="1500" u="none" cap="none" strike="noStrike">
                <a:solidFill>
                  <a:srgbClr val="333333"/>
                </a:solidFill>
                <a:latin typeface="Roboto"/>
                <a:ea typeface="Roboto"/>
                <a:cs typeface="Roboto"/>
                <a:sym typeface="Roboto"/>
              </a:rPr>
              <a:t>Le buone prassi devono essere significative, </a:t>
            </a:r>
            <a:r>
              <a:rPr b="1" i="0" lang="it" sz="1500" u="none" cap="none" strike="noStrike">
                <a:solidFill>
                  <a:srgbClr val="333333"/>
                </a:solidFill>
                <a:latin typeface="Roboto"/>
                <a:ea typeface="Roboto"/>
                <a:cs typeface="Roboto"/>
                <a:sym typeface="Roboto"/>
              </a:rPr>
              <a:t>elementi che denotano chiaramente l’attenzione di un’organizzazione in quell’area di valore interno</a:t>
            </a:r>
            <a:r>
              <a:rPr b="0" i="0" lang="it" sz="1500" u="none" cap="none" strike="noStrike">
                <a:solidFill>
                  <a:srgbClr val="333333"/>
                </a:solidFill>
                <a:latin typeface="Roboto"/>
                <a:ea typeface="Roboto"/>
                <a:cs typeface="Roboto"/>
                <a:sym typeface="Roboto"/>
              </a:rPr>
              <a:t>. In tal caso possono </a:t>
            </a:r>
            <a:r>
              <a:rPr lang="it" sz="1500">
                <a:solidFill>
                  <a:srgbClr val="333333"/>
                </a:solidFill>
                <a:latin typeface="Roboto"/>
                <a:ea typeface="Roboto"/>
                <a:cs typeface="Roboto"/>
                <a:sym typeface="Roboto"/>
              </a:rPr>
              <a:t>rappresentare</a:t>
            </a:r>
            <a:r>
              <a:rPr b="0" i="0" lang="it" sz="1500" u="none" cap="none" strike="noStrike">
                <a:solidFill>
                  <a:srgbClr val="333333"/>
                </a:solidFill>
                <a:latin typeface="Roboto"/>
                <a:ea typeface="Roboto"/>
                <a:cs typeface="Roboto"/>
                <a:sym typeface="Roboto"/>
              </a:rPr>
              <a:t> elementi distintivi dal punto di vista socio ambientale che rendono una realtà finanziabile secondo il punto 2 della teoria del cambiamento</a:t>
            </a:r>
            <a:endParaRPr b="0" i="0" sz="1500" u="none" cap="none" strike="noStrike">
              <a:solidFill>
                <a:srgbClr val="333333"/>
              </a:solidFill>
              <a:latin typeface="Roboto"/>
              <a:ea typeface="Roboto"/>
              <a:cs typeface="Roboto"/>
              <a:sym typeface="Roboto"/>
            </a:endParaRPr>
          </a:p>
          <a:p>
            <a:pPr indent="-215900" lvl="1" marL="758825" marR="0" rtl="0" algn="l">
              <a:lnSpc>
                <a:spcPct val="100000"/>
              </a:lnSpc>
              <a:spcBef>
                <a:spcPts val="600"/>
              </a:spcBef>
              <a:spcAft>
                <a:spcPts val="0"/>
              </a:spcAft>
              <a:buClr>
                <a:srgbClr val="262626"/>
              </a:buClr>
              <a:buSzPts val="2000"/>
              <a:buFont typeface="Noto Sans Symbols"/>
              <a:buNone/>
            </a:pPr>
            <a:r>
              <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600"/>
              </a:spcBef>
              <a:spcAft>
                <a:spcPts val="0"/>
              </a:spcAft>
              <a:buClr>
                <a:srgbClr val="333333"/>
              </a:buClr>
              <a:buSzPts val="2000"/>
              <a:buFont typeface="Arial"/>
              <a:buNone/>
            </a:pPr>
            <a:br>
              <a:rPr b="0" i="0" lang="it" sz="2000" u="none" cap="none" strike="noStrike">
                <a:solidFill>
                  <a:srgbClr val="333333"/>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lt1"/>
              </a:buClr>
              <a:buSzPts val="2000"/>
              <a:buFont typeface="Calibri"/>
              <a:buNone/>
            </a:pPr>
            <a:r>
              <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33333"/>
              </a:solidFill>
              <a:latin typeface="Roboto"/>
              <a:ea typeface="Roboto"/>
              <a:cs typeface="Roboto"/>
              <a:sym typeface="Roboto"/>
            </a:endParaRPr>
          </a:p>
        </p:txBody>
      </p:sp>
      <p:sp>
        <p:nvSpPr>
          <p:cNvPr id="194" name="Google Shape;194;p8"/>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descr="image.png" id="195" name="Google Shape;195;p8"/>
          <p:cNvPicPr preferRelativeResize="0"/>
          <p:nvPr/>
        </p:nvPicPr>
        <p:blipFill rotWithShape="1">
          <a:blip r:embed="rId3">
            <a:alphaModFix/>
          </a:blip>
          <a:srcRect b="0" l="0" r="0" t="0"/>
          <a:stretch/>
        </p:blipFill>
        <p:spPr>
          <a:xfrm>
            <a:off x="7649697" y="4076924"/>
            <a:ext cx="1075075" cy="742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10"/>
          <p:cNvSpPr txBox="1"/>
          <p:nvPr/>
        </p:nvSpPr>
        <p:spPr>
          <a:xfrm>
            <a:off x="669950" y="1592675"/>
            <a:ext cx="7728300" cy="26526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0000"/>
              </a:buClr>
              <a:buSzPts val="1800"/>
              <a:buFont typeface="Arial"/>
              <a:buNone/>
            </a:pPr>
            <a:r>
              <a:rPr i="0" lang="it" sz="1600" u="none" cap="none" strike="noStrike">
                <a:solidFill>
                  <a:srgbClr val="333333"/>
                </a:solidFill>
                <a:latin typeface="Roboto"/>
                <a:ea typeface="Roboto"/>
                <a:cs typeface="Roboto"/>
                <a:sym typeface="Roboto"/>
              </a:rPr>
              <a:t>Due sezioni per raccogliere dati della misurazione dell’impatto generato dai finanziamenti di Banca Etica:</a:t>
            </a:r>
            <a:endParaRPr i="0" sz="16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i="0" sz="1600" u="none" cap="none" strike="noStrike">
              <a:solidFill>
                <a:srgbClr val="333333"/>
              </a:solidFill>
              <a:latin typeface="Roboto"/>
              <a:ea typeface="Roboto"/>
              <a:cs typeface="Roboto"/>
              <a:sym typeface="Roboto"/>
            </a:endParaRPr>
          </a:p>
          <a:p>
            <a:pPr indent="-101600" lvl="0" marL="0" marR="0" rtl="0" algn="l">
              <a:lnSpc>
                <a:spcPct val="100000"/>
              </a:lnSpc>
              <a:spcBef>
                <a:spcPts val="0"/>
              </a:spcBef>
              <a:spcAft>
                <a:spcPts val="0"/>
              </a:spcAft>
              <a:buClr>
                <a:srgbClr val="262626"/>
              </a:buClr>
              <a:buSzPts val="1600"/>
              <a:buFont typeface="Roboto"/>
              <a:buChar char="●"/>
            </a:pPr>
            <a:r>
              <a:rPr i="0" lang="it" sz="1600" u="none" cap="none" strike="noStrike">
                <a:solidFill>
                  <a:srgbClr val="333333"/>
                </a:solidFill>
                <a:latin typeface="Roboto"/>
                <a:ea typeface="Roboto"/>
                <a:cs typeface="Roboto"/>
                <a:sym typeface="Roboto"/>
              </a:rPr>
              <a:t> Si propongono delle aree d’impatto con relativi indicatori </a:t>
            </a:r>
            <a:endParaRPr i="0" sz="1600" u="none" cap="none" strike="noStrike">
              <a:solidFill>
                <a:srgbClr val="333333"/>
              </a:solidFill>
              <a:latin typeface="Roboto"/>
              <a:ea typeface="Roboto"/>
              <a:cs typeface="Roboto"/>
              <a:sym typeface="Roboto"/>
            </a:endParaRPr>
          </a:p>
          <a:p>
            <a:pPr indent="-101600" lvl="0" marL="0" marR="0" rtl="0" algn="l">
              <a:lnSpc>
                <a:spcPct val="100000"/>
              </a:lnSpc>
              <a:spcBef>
                <a:spcPts val="1000"/>
              </a:spcBef>
              <a:spcAft>
                <a:spcPts val="0"/>
              </a:spcAft>
              <a:buClr>
                <a:srgbClr val="262626"/>
              </a:buClr>
              <a:buSzPts val="1600"/>
              <a:buFont typeface="Roboto"/>
              <a:buChar char="●"/>
            </a:pPr>
            <a:r>
              <a:rPr i="0" lang="it" sz="1600" u="none" cap="none" strike="noStrike">
                <a:solidFill>
                  <a:srgbClr val="333333"/>
                </a:solidFill>
                <a:latin typeface="Roboto"/>
                <a:ea typeface="Roboto"/>
                <a:cs typeface="Roboto"/>
                <a:sym typeface="Roboto"/>
              </a:rPr>
              <a:t> E’ eventualmente possibile selezionare "altro impatto"</a:t>
            </a:r>
            <a:endParaRPr i="0" sz="1600" u="none" cap="none" strike="noStrike">
              <a:solidFill>
                <a:srgbClr val="333333"/>
              </a:solidFill>
              <a:latin typeface="Roboto"/>
              <a:ea typeface="Roboto"/>
              <a:cs typeface="Roboto"/>
              <a:sym typeface="Roboto"/>
            </a:endParaRPr>
          </a:p>
          <a:p>
            <a:pPr indent="-101600" lvl="0" marL="0" marR="0" rtl="0" algn="l">
              <a:lnSpc>
                <a:spcPct val="100000"/>
              </a:lnSpc>
              <a:spcBef>
                <a:spcPts val="1000"/>
              </a:spcBef>
              <a:spcAft>
                <a:spcPts val="0"/>
              </a:spcAft>
              <a:buClr>
                <a:srgbClr val="262626"/>
              </a:buClr>
              <a:buSzPts val="1600"/>
              <a:buFont typeface="Roboto"/>
              <a:buChar char="●"/>
            </a:pPr>
            <a:r>
              <a:rPr i="0" lang="it" sz="1600" u="none" cap="none" strike="noStrike">
                <a:solidFill>
                  <a:srgbClr val="333333"/>
                </a:solidFill>
                <a:latin typeface="Roboto"/>
                <a:ea typeface="Roboto"/>
                <a:cs typeface="Roboto"/>
                <a:sym typeface="Roboto"/>
              </a:rPr>
              <a:t> E’ così possibile classificare le organizzazioni e i finanziamenti come  "ad impatto " o "non ad impatto"</a:t>
            </a:r>
            <a:endParaRPr i="0" sz="1600" u="none" cap="none" strike="noStrike">
              <a:solidFill>
                <a:srgbClr val="333333"/>
              </a:solidFill>
              <a:latin typeface="Roboto"/>
              <a:ea typeface="Roboto"/>
              <a:cs typeface="Roboto"/>
              <a:sym typeface="Roboto"/>
            </a:endParaRPr>
          </a:p>
        </p:txBody>
      </p:sp>
      <p:sp>
        <p:nvSpPr>
          <p:cNvPr id="201" name="Google Shape;201;p10"/>
          <p:cNvSpPr txBox="1"/>
          <p:nvPr/>
        </p:nvSpPr>
        <p:spPr>
          <a:xfrm>
            <a:off x="1485900" y="317500"/>
            <a:ext cx="6172200" cy="8652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Impatto Organizzazione e</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86B"/>
              </a:buClr>
              <a:buSzPts val="3500"/>
              <a:buFont typeface="Arial"/>
              <a:buNone/>
            </a:pPr>
            <a:r>
              <a:rPr b="0" i="0" lang="it" sz="2600" u="none" cap="none" strike="noStrike">
                <a:solidFill>
                  <a:srgbClr val="003087"/>
                </a:solidFill>
                <a:latin typeface="Montserrat Medium"/>
                <a:ea typeface="Montserrat Medium"/>
                <a:cs typeface="Montserrat Medium"/>
                <a:sym typeface="Montserrat Medium"/>
              </a:rPr>
              <a:t>Impatto Finanziamento</a:t>
            </a:r>
            <a:endParaRPr b="0" i="0" sz="2600" u="none" cap="none" strike="noStrike">
              <a:solidFill>
                <a:srgbClr val="003087"/>
              </a:solidFill>
              <a:latin typeface="Montserrat Medium"/>
              <a:ea typeface="Montserrat Medium"/>
              <a:cs typeface="Montserrat Medium"/>
              <a:sym typeface="Montserrat Medium"/>
            </a:endParaRPr>
          </a:p>
        </p:txBody>
      </p:sp>
      <p:sp>
        <p:nvSpPr>
          <p:cNvPr id="202" name="Google Shape;202;p10"/>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descr="image.png" id="203" name="Google Shape;203;p10"/>
          <p:cNvPicPr preferRelativeResize="0"/>
          <p:nvPr/>
        </p:nvPicPr>
        <p:blipFill rotWithShape="1">
          <a:blip r:embed="rId3">
            <a:alphaModFix/>
          </a:blip>
          <a:srcRect b="0" l="0" r="0" t="0"/>
          <a:stretch/>
        </p:blipFill>
        <p:spPr>
          <a:xfrm>
            <a:off x="7649697" y="4076924"/>
            <a:ext cx="1075075" cy="742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g765a2edede_0_0"/>
          <p:cNvSpPr txBox="1"/>
          <p:nvPr/>
        </p:nvSpPr>
        <p:spPr>
          <a:xfrm>
            <a:off x="1485900" y="241300"/>
            <a:ext cx="6172200" cy="8652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Impatto Organizzazione e</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86B"/>
              </a:buClr>
              <a:buSzPts val="3500"/>
              <a:buFont typeface="Arial"/>
              <a:buNone/>
            </a:pPr>
            <a:r>
              <a:rPr b="0" i="0" lang="it" sz="2600" u="none" cap="none" strike="noStrike">
                <a:solidFill>
                  <a:srgbClr val="003087"/>
                </a:solidFill>
                <a:latin typeface="Montserrat Medium"/>
                <a:ea typeface="Montserrat Medium"/>
                <a:cs typeface="Montserrat Medium"/>
                <a:sym typeface="Montserrat Medium"/>
              </a:rPr>
              <a:t>Impatto Finanziamento - segue</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209" name="Google Shape;209;g765a2edede_0_0"/>
          <p:cNvSpPr txBox="1"/>
          <p:nvPr/>
        </p:nvSpPr>
        <p:spPr>
          <a:xfrm>
            <a:off x="669950" y="1287875"/>
            <a:ext cx="7728300" cy="3578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0000"/>
              </a:buClr>
              <a:buSzPts val="1800"/>
              <a:buFont typeface="Arial"/>
              <a:buNone/>
            </a:pPr>
            <a:r>
              <a:rPr lang="it" sz="1600">
                <a:solidFill>
                  <a:srgbClr val="333333"/>
                </a:solidFill>
                <a:latin typeface="Roboto"/>
                <a:ea typeface="Roboto"/>
                <a:cs typeface="Roboto"/>
                <a:sym typeface="Roboto"/>
              </a:rPr>
              <a:t>L’informazione raccolta in queste due ultime sezioni è di particolare rilevanza per la rendicontazione da parte della Banca dell’impatto della propria attività creditizia. E’ bene quindi che il valutatore:</a:t>
            </a:r>
            <a:endParaRPr sz="1600">
              <a:solidFill>
                <a:srgbClr val="33333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rgbClr val="333333"/>
              </a:solidFill>
              <a:latin typeface="Roboto"/>
              <a:ea typeface="Roboto"/>
              <a:cs typeface="Roboto"/>
              <a:sym typeface="Roboto"/>
            </a:endParaRPr>
          </a:p>
          <a:p>
            <a:pPr indent="-292100" lvl="0" marL="457200" rtl="0" algn="l">
              <a:spcBef>
                <a:spcPts val="0"/>
              </a:spcBef>
              <a:spcAft>
                <a:spcPts val="0"/>
              </a:spcAft>
              <a:buClr>
                <a:srgbClr val="222222"/>
              </a:buClr>
              <a:buSzPts val="1000"/>
              <a:buFont typeface="Roboto"/>
              <a:buChar char="●"/>
            </a:pPr>
            <a:r>
              <a:rPr lang="it" sz="1600">
                <a:solidFill>
                  <a:srgbClr val="333333"/>
                </a:solidFill>
                <a:latin typeface="Roboto"/>
                <a:ea typeface="Roboto"/>
                <a:cs typeface="Roboto"/>
                <a:sym typeface="Roboto"/>
              </a:rPr>
              <a:t>se non è stato selezionato alcun impatto, approfondisca la questione e si sinceri che effettivamente il finanziamento non ha impatto. In tal caso è opportuno motivare la decisione del parere positivo alla luce della mancanza di un impatto positivo</a:t>
            </a:r>
            <a:endParaRPr sz="1600">
              <a:solidFill>
                <a:srgbClr val="333333"/>
              </a:solidFill>
              <a:latin typeface="Roboto"/>
              <a:ea typeface="Roboto"/>
              <a:cs typeface="Roboto"/>
              <a:sym typeface="Roboto"/>
            </a:endParaRPr>
          </a:p>
          <a:p>
            <a:pPr indent="-292100" lvl="0" marL="457200" rtl="0" algn="l">
              <a:spcBef>
                <a:spcPts val="0"/>
              </a:spcBef>
              <a:spcAft>
                <a:spcPts val="0"/>
              </a:spcAft>
              <a:buClr>
                <a:srgbClr val="222222"/>
              </a:buClr>
              <a:buSzPts val="1000"/>
              <a:buFont typeface="Roboto"/>
              <a:buChar char="●"/>
            </a:pPr>
            <a:r>
              <a:rPr lang="it" sz="1600">
                <a:solidFill>
                  <a:srgbClr val="333333"/>
                </a:solidFill>
                <a:latin typeface="Roboto"/>
                <a:ea typeface="Roboto"/>
                <a:cs typeface="Roboto"/>
                <a:sym typeface="Roboto"/>
              </a:rPr>
              <a:t>se è stata selezionata un’area di impatto ma non sono stati valorizzati i relativi indicatori, verifichi che le misure siano effettivamente non applicabili all’attività svolta</a:t>
            </a:r>
            <a:endParaRPr sz="1600">
              <a:solidFill>
                <a:srgbClr val="333333"/>
              </a:solidFill>
              <a:latin typeface="Roboto"/>
              <a:ea typeface="Roboto"/>
              <a:cs typeface="Roboto"/>
              <a:sym typeface="Roboto"/>
            </a:endParaRPr>
          </a:p>
          <a:p>
            <a:pPr indent="-292100" lvl="0" marL="457200" rtl="0" algn="l">
              <a:spcBef>
                <a:spcPts val="0"/>
              </a:spcBef>
              <a:spcAft>
                <a:spcPts val="0"/>
              </a:spcAft>
              <a:buClr>
                <a:srgbClr val="222222"/>
              </a:buClr>
              <a:buSzPts val="1000"/>
              <a:buFont typeface="Roboto"/>
              <a:buChar char="●"/>
            </a:pPr>
            <a:r>
              <a:rPr lang="it" sz="1600">
                <a:solidFill>
                  <a:srgbClr val="333333"/>
                </a:solidFill>
                <a:latin typeface="Roboto"/>
                <a:ea typeface="Roboto"/>
                <a:cs typeface="Roboto"/>
                <a:sym typeface="Roboto"/>
              </a:rPr>
              <a:t>ritenga che i valori inseriti per gli indicatori di impatto siano realistici</a:t>
            </a:r>
            <a:endParaRPr sz="1600">
              <a:solidFill>
                <a:srgbClr val="333333"/>
              </a:solidFill>
              <a:latin typeface="Roboto"/>
              <a:ea typeface="Roboto"/>
              <a:cs typeface="Roboto"/>
              <a:sym typeface="Roboto"/>
            </a:endParaRPr>
          </a:p>
          <a:p>
            <a:pPr indent="-292100" lvl="0" marL="457200" rtl="0" algn="l">
              <a:spcBef>
                <a:spcPts val="0"/>
              </a:spcBef>
              <a:spcAft>
                <a:spcPts val="0"/>
              </a:spcAft>
              <a:buClr>
                <a:srgbClr val="222222"/>
              </a:buClr>
              <a:buSzPts val="1000"/>
              <a:buFont typeface="Roboto"/>
              <a:buChar char="●"/>
            </a:pPr>
            <a:r>
              <a:rPr lang="it" sz="1600">
                <a:solidFill>
                  <a:srgbClr val="333333"/>
                </a:solidFill>
                <a:latin typeface="Roboto"/>
                <a:ea typeface="Roboto"/>
                <a:cs typeface="Roboto"/>
                <a:sym typeface="Roboto"/>
              </a:rPr>
              <a:t>se è stato selezionato un Altro impatto, verifichi che non sia effettivamente possibile far rientrare l’attività tra le aree di impatto previste.</a:t>
            </a:r>
            <a:endParaRPr sz="1600">
              <a:solidFill>
                <a:srgbClr val="33333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sz="1600">
              <a:solidFill>
                <a:srgbClr val="333333"/>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g765a2edede_0_5"/>
          <p:cNvSpPr txBox="1"/>
          <p:nvPr/>
        </p:nvSpPr>
        <p:spPr>
          <a:xfrm>
            <a:off x="1485900" y="241300"/>
            <a:ext cx="6172200" cy="8652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Impatto Organizzazione e</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86B"/>
              </a:buClr>
              <a:buSzPts val="3500"/>
              <a:buFont typeface="Arial"/>
              <a:buNone/>
            </a:pPr>
            <a:r>
              <a:rPr b="0" i="0" lang="it" sz="2600" u="none" cap="none" strike="noStrike">
                <a:solidFill>
                  <a:srgbClr val="003087"/>
                </a:solidFill>
                <a:latin typeface="Montserrat Medium"/>
                <a:ea typeface="Montserrat Medium"/>
                <a:cs typeface="Montserrat Medium"/>
                <a:sym typeface="Montserrat Medium"/>
              </a:rPr>
              <a:t>Impatto Finanziamento - segue</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215" name="Google Shape;215;g765a2edede_0_5"/>
          <p:cNvSpPr txBox="1"/>
          <p:nvPr/>
        </p:nvSpPr>
        <p:spPr>
          <a:xfrm>
            <a:off x="669950" y="1287875"/>
            <a:ext cx="7728300" cy="3578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0000"/>
              </a:buClr>
              <a:buSzPts val="1800"/>
              <a:buFont typeface="Arial"/>
              <a:buNone/>
            </a:pPr>
            <a:r>
              <a:rPr lang="it" sz="1600">
                <a:solidFill>
                  <a:srgbClr val="333333"/>
                </a:solidFill>
                <a:latin typeface="Roboto"/>
                <a:ea typeface="Roboto"/>
                <a:cs typeface="Roboto"/>
                <a:sym typeface="Roboto"/>
              </a:rPr>
              <a:t>Per entrare nel dettaglio del questionario, è opportuno vedere i seguenti file (disponibili nei “Materiali di Approfondimento”):</a:t>
            </a:r>
            <a:endParaRPr sz="1600">
              <a:solidFill>
                <a:srgbClr val="33333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rgbClr val="333333"/>
              </a:solidFill>
              <a:latin typeface="Roboto"/>
              <a:ea typeface="Roboto"/>
              <a:cs typeface="Roboto"/>
              <a:sym typeface="Roboto"/>
            </a:endParaRPr>
          </a:p>
          <a:p>
            <a:pPr indent="-292100" lvl="0" marL="457200" rtl="0" algn="l">
              <a:spcBef>
                <a:spcPts val="0"/>
              </a:spcBef>
              <a:spcAft>
                <a:spcPts val="0"/>
              </a:spcAft>
              <a:buClr>
                <a:srgbClr val="222222"/>
              </a:buClr>
              <a:buSzPts val="1000"/>
              <a:buFont typeface="Roboto"/>
              <a:buChar char="●"/>
            </a:pPr>
            <a:r>
              <a:rPr lang="it" sz="1600">
                <a:solidFill>
                  <a:srgbClr val="333333"/>
                </a:solidFill>
                <a:latin typeface="Roboto"/>
                <a:ea typeface="Roboto"/>
                <a:cs typeface="Roboto"/>
                <a:sym typeface="Roboto"/>
              </a:rPr>
              <a:t>Lista degli indicatori.</a:t>
            </a:r>
            <a:endParaRPr sz="1600">
              <a:solidFill>
                <a:srgbClr val="333333"/>
              </a:solidFill>
              <a:latin typeface="Roboto"/>
              <a:ea typeface="Roboto"/>
              <a:cs typeface="Roboto"/>
              <a:sym typeface="Roboto"/>
            </a:endParaRPr>
          </a:p>
          <a:p>
            <a:pPr indent="-292100" lvl="0" marL="457200" rtl="0" algn="l">
              <a:spcBef>
                <a:spcPts val="0"/>
              </a:spcBef>
              <a:spcAft>
                <a:spcPts val="0"/>
              </a:spcAft>
              <a:buClr>
                <a:srgbClr val="222222"/>
              </a:buClr>
              <a:buSzPts val="1000"/>
              <a:buFont typeface="Roboto"/>
              <a:buChar char="●"/>
            </a:pPr>
            <a:r>
              <a:rPr lang="it" sz="1600">
                <a:solidFill>
                  <a:srgbClr val="333333"/>
                </a:solidFill>
                <a:latin typeface="Roboto"/>
                <a:ea typeface="Roboto"/>
                <a:cs typeface="Roboto"/>
                <a:sym typeface="Roboto"/>
              </a:rPr>
              <a:t>Manuale degli indicatori</a:t>
            </a:r>
            <a:endParaRPr sz="1600">
              <a:solidFill>
                <a:srgbClr val="333333"/>
              </a:solidFill>
              <a:latin typeface="Roboto"/>
              <a:ea typeface="Roboto"/>
              <a:cs typeface="Roboto"/>
              <a:sym typeface="Roboto"/>
            </a:endParaRPr>
          </a:p>
          <a:p>
            <a:pPr indent="-292100" lvl="0" marL="457200" rtl="0" algn="l">
              <a:spcBef>
                <a:spcPts val="0"/>
              </a:spcBef>
              <a:spcAft>
                <a:spcPts val="0"/>
              </a:spcAft>
              <a:buClr>
                <a:srgbClr val="222222"/>
              </a:buClr>
              <a:buSzPts val="1000"/>
              <a:buFont typeface="Roboto"/>
              <a:buChar char="●"/>
            </a:pPr>
            <a:r>
              <a:rPr lang="it" sz="1600">
                <a:solidFill>
                  <a:srgbClr val="333333"/>
                </a:solidFill>
                <a:latin typeface="Roboto"/>
                <a:ea typeface="Roboto"/>
                <a:cs typeface="Roboto"/>
                <a:sym typeface="Roboto"/>
              </a:rPr>
              <a:t>Questionario</a:t>
            </a:r>
            <a:endParaRPr sz="1600">
              <a:solidFill>
                <a:srgbClr val="333333"/>
              </a:solidFill>
              <a:latin typeface="Roboto"/>
              <a:ea typeface="Roboto"/>
              <a:cs typeface="Roboto"/>
              <a:sym typeface="Roboto"/>
            </a:endParaRPr>
          </a:p>
          <a:p>
            <a:pPr indent="-292100" lvl="0" marL="457200" rtl="0" algn="l">
              <a:spcBef>
                <a:spcPts val="0"/>
              </a:spcBef>
              <a:spcAft>
                <a:spcPts val="0"/>
              </a:spcAft>
              <a:buClr>
                <a:srgbClr val="222222"/>
              </a:buClr>
              <a:buSzPts val="1000"/>
              <a:buFont typeface="Roboto"/>
              <a:buChar char="●"/>
            </a:pPr>
            <a:r>
              <a:rPr lang="it" sz="1600">
                <a:solidFill>
                  <a:srgbClr val="333333"/>
                </a:solidFill>
                <a:latin typeface="Roboto"/>
                <a:ea typeface="Roboto"/>
                <a:cs typeface="Roboto"/>
                <a:sym typeface="Roboto"/>
              </a:rPr>
              <a:t>Aree e indicatori di impatto</a:t>
            </a:r>
            <a:endParaRPr sz="1600">
              <a:solidFill>
                <a:srgbClr val="333333"/>
              </a:solidFill>
              <a:latin typeface="Roboto"/>
              <a:ea typeface="Roboto"/>
              <a:cs typeface="Roboto"/>
              <a:sym typeface="Roboto"/>
            </a:endParaRPr>
          </a:p>
          <a:p>
            <a:pPr indent="0" lvl="0" marL="0" rtl="0" algn="l">
              <a:spcBef>
                <a:spcPts val="0"/>
              </a:spcBef>
              <a:spcAft>
                <a:spcPts val="0"/>
              </a:spcAft>
              <a:buNone/>
            </a:pPr>
            <a:r>
              <a:t/>
            </a:r>
            <a:endParaRPr sz="1600">
              <a:solidFill>
                <a:srgbClr val="333333"/>
              </a:solidFill>
              <a:latin typeface="Roboto"/>
              <a:ea typeface="Roboto"/>
              <a:cs typeface="Roboto"/>
              <a:sym typeface="Roboto"/>
            </a:endParaRPr>
          </a:p>
          <a:p>
            <a:pPr indent="0" lvl="0" marL="0" rtl="0" algn="l">
              <a:spcBef>
                <a:spcPts val="0"/>
              </a:spcBef>
              <a:spcAft>
                <a:spcPts val="0"/>
              </a:spcAft>
              <a:buNone/>
            </a:pPr>
            <a:r>
              <a:rPr lang="it" sz="1600">
                <a:solidFill>
                  <a:srgbClr val="333333"/>
                </a:solidFill>
                <a:latin typeface="Roboto"/>
                <a:ea typeface="Roboto"/>
                <a:cs typeface="Roboto"/>
                <a:sym typeface="Roboto"/>
              </a:rPr>
              <a:t>e soprattutto:</a:t>
            </a:r>
            <a:endParaRPr sz="1600">
              <a:solidFill>
                <a:srgbClr val="333333"/>
              </a:solidFill>
              <a:latin typeface="Roboto"/>
              <a:ea typeface="Roboto"/>
              <a:cs typeface="Roboto"/>
              <a:sym typeface="Roboto"/>
            </a:endParaRPr>
          </a:p>
          <a:p>
            <a:pPr indent="0" lvl="0" marL="0" rtl="0" algn="l">
              <a:spcBef>
                <a:spcPts val="0"/>
              </a:spcBef>
              <a:spcAft>
                <a:spcPts val="0"/>
              </a:spcAft>
              <a:buNone/>
            </a:pPr>
            <a:r>
              <a:t/>
            </a:r>
            <a:endParaRPr sz="1600">
              <a:solidFill>
                <a:srgbClr val="333333"/>
              </a:solidFill>
              <a:latin typeface="Roboto"/>
              <a:ea typeface="Roboto"/>
              <a:cs typeface="Roboto"/>
              <a:sym typeface="Roboto"/>
            </a:endParaRPr>
          </a:p>
          <a:p>
            <a:pPr indent="-330200" lvl="0" marL="457200" rtl="0" algn="l">
              <a:spcBef>
                <a:spcPts val="0"/>
              </a:spcBef>
              <a:spcAft>
                <a:spcPts val="0"/>
              </a:spcAft>
              <a:buClr>
                <a:srgbClr val="333333"/>
              </a:buClr>
              <a:buSzPts val="1600"/>
              <a:buFont typeface="Roboto"/>
              <a:buChar char="●"/>
            </a:pPr>
            <a:r>
              <a:rPr lang="it" sz="1600">
                <a:solidFill>
                  <a:srgbClr val="333333"/>
                </a:solidFill>
                <a:latin typeface="Roboto"/>
                <a:ea typeface="Roboto"/>
                <a:cs typeface="Roboto"/>
                <a:sym typeface="Roboto"/>
              </a:rPr>
              <a:t>la Tabella aggiornata delle Aree d'Impatto e degli Indicatori</a:t>
            </a:r>
            <a:endParaRPr sz="1600">
              <a:solidFill>
                <a:srgbClr val="333333"/>
              </a:solidFill>
              <a:latin typeface="Roboto"/>
              <a:ea typeface="Roboto"/>
              <a:cs typeface="Roboto"/>
              <a:sym typeface="Roboto"/>
            </a:endParaRPr>
          </a:p>
          <a:p>
            <a:pPr indent="0" lvl="0" marL="457200" rtl="0" algn="l">
              <a:spcBef>
                <a:spcPts val="0"/>
              </a:spcBef>
              <a:spcAft>
                <a:spcPts val="0"/>
              </a:spcAft>
              <a:buNone/>
            </a:pPr>
            <a:r>
              <a:t/>
            </a:r>
            <a:endParaRPr sz="1600">
              <a:solidFill>
                <a:srgbClr val="333333"/>
              </a:solidFill>
              <a:latin typeface="Roboto"/>
              <a:ea typeface="Roboto"/>
              <a:cs typeface="Roboto"/>
              <a:sym typeface="Roboto"/>
            </a:endParaRPr>
          </a:p>
          <a:p>
            <a:pPr indent="0" lvl="0" marL="0" rtl="0" algn="l">
              <a:spcBef>
                <a:spcPts val="0"/>
              </a:spcBef>
              <a:spcAft>
                <a:spcPts val="0"/>
              </a:spcAft>
              <a:buNone/>
            </a:pPr>
            <a:r>
              <a:rPr lang="it" sz="1600">
                <a:solidFill>
                  <a:srgbClr val="333333"/>
                </a:solidFill>
                <a:latin typeface="Roboto"/>
                <a:ea typeface="Roboto"/>
                <a:cs typeface="Roboto"/>
                <a:sym typeface="Roboto"/>
              </a:rPr>
              <a:t>(attualmente visibile qui:</a:t>
            </a:r>
            <a:endParaRPr sz="1600">
              <a:solidFill>
                <a:srgbClr val="333333"/>
              </a:solidFill>
              <a:latin typeface="Roboto"/>
              <a:ea typeface="Roboto"/>
              <a:cs typeface="Roboto"/>
              <a:sym typeface="Roboto"/>
            </a:endParaRPr>
          </a:p>
          <a:p>
            <a:pPr indent="0" lvl="0" marL="0" rtl="0" algn="l">
              <a:spcBef>
                <a:spcPts val="0"/>
              </a:spcBef>
              <a:spcAft>
                <a:spcPts val="0"/>
              </a:spcAft>
              <a:buNone/>
            </a:pPr>
            <a:r>
              <a:rPr lang="it" sz="1100" u="sng">
                <a:solidFill>
                  <a:schemeClr val="hlink"/>
                </a:solidFill>
                <a:hlinkClick r:id="rId3"/>
              </a:rPr>
              <a:t>https://docs.google.com/spreadsheets/d/1F3oYvaLCK4tQeecX5yt1qZK8p6GEonv6X8r_dtbuFLc/edit#gid=0</a:t>
            </a:r>
            <a:r>
              <a:rPr lang="it" sz="1600">
                <a:solidFill>
                  <a:srgbClr val="333333"/>
                </a:solidFill>
                <a:latin typeface="Roboto"/>
                <a:ea typeface="Roboto"/>
                <a:cs typeface="Roboto"/>
                <a:sym typeface="Roboto"/>
              </a:rPr>
              <a:t> )</a:t>
            </a:r>
            <a:endParaRPr sz="1600">
              <a:solidFill>
                <a:srgbClr val="333333"/>
              </a:solidFill>
              <a:latin typeface="Roboto"/>
              <a:ea typeface="Roboto"/>
              <a:cs typeface="Roboto"/>
              <a:sym typeface="Roboto"/>
            </a:endParaRPr>
          </a:p>
          <a:p>
            <a:pPr indent="0" lvl="0" marL="0" rtl="0" algn="l">
              <a:spcBef>
                <a:spcPts val="0"/>
              </a:spcBef>
              <a:spcAft>
                <a:spcPts val="0"/>
              </a:spcAft>
              <a:buNone/>
            </a:pPr>
            <a:r>
              <a:t/>
            </a:r>
            <a:endParaRPr sz="1600">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sz="1600">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sz="1600">
              <a:solidFill>
                <a:srgbClr val="333333"/>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2"/>
          <p:cNvSpPr txBox="1"/>
          <p:nvPr/>
        </p:nvSpPr>
        <p:spPr>
          <a:xfrm>
            <a:off x="811750" y="2303575"/>
            <a:ext cx="7850400" cy="633000"/>
          </a:xfrm>
          <a:prstGeom prst="rect">
            <a:avLst/>
          </a:prstGeom>
          <a:noFill/>
          <a:ln>
            <a:noFill/>
          </a:ln>
        </p:spPr>
        <p:txBody>
          <a:bodyPr anchorCtr="0" anchor="ctr" bIns="35100" lIns="35100" spcFirstLastPara="1" rIns="35100" wrap="square" tIns="35100">
            <a:noAutofit/>
          </a:bodyPr>
          <a:lstStyle/>
          <a:p>
            <a:pPr indent="0" lvl="0" marL="0" marR="0" rtl="0" algn="l">
              <a:lnSpc>
                <a:spcPct val="90000"/>
              </a:lnSpc>
              <a:spcBef>
                <a:spcPts val="0"/>
              </a:spcBef>
              <a:spcAft>
                <a:spcPts val="0"/>
              </a:spcAft>
              <a:buClr>
                <a:srgbClr val="FFFFFF"/>
              </a:buClr>
              <a:buSzPts val="2000"/>
              <a:buFont typeface="Montserrat Medium"/>
              <a:buNone/>
            </a:pPr>
            <a:r>
              <a:rPr b="0" i="0" lang="it" sz="2000" u="none" cap="none" strike="noStrike">
                <a:solidFill>
                  <a:srgbClr val="FFFFFF"/>
                </a:solidFill>
                <a:latin typeface="Montserrat Medium"/>
                <a:ea typeface="Montserrat Medium"/>
                <a:cs typeface="Montserrat Medium"/>
                <a:sym typeface="Montserrat Medium"/>
              </a:rPr>
              <a:t>LE MISURAZIONI DI BANCA ETICA</a:t>
            </a:r>
            <a:endParaRPr b="0" i="0" sz="1400" u="none" cap="none" strike="noStrike">
              <a:solidFill>
                <a:srgbClr val="000000"/>
              </a:solidFill>
              <a:latin typeface="Arial"/>
              <a:ea typeface="Arial"/>
              <a:cs typeface="Arial"/>
              <a:sym typeface="Arial"/>
            </a:endParaRPr>
          </a:p>
        </p:txBody>
      </p:sp>
      <p:sp>
        <p:nvSpPr>
          <p:cNvPr id="86" name="Google Shape;86;p2"/>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FFFFFF"/>
              </a:buClr>
              <a:buSzPts val="800"/>
              <a:buFont typeface="Montserrat Medium"/>
              <a:buNone/>
            </a:pPr>
            <a:r>
              <a:rPr b="0" i="0" lang="it" sz="800" u="none" cap="none" strike="noStrike">
                <a:solidFill>
                  <a:srgbClr val="FFFFFF"/>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3087"/>
        </a:solidFill>
      </p:bgPr>
    </p:bg>
    <p:spTree>
      <p:nvGrpSpPr>
        <p:cNvPr id="219" name="Shape 219"/>
        <p:cNvGrpSpPr/>
        <p:nvPr/>
      </p:nvGrpSpPr>
      <p:grpSpPr>
        <a:xfrm>
          <a:off x="0" y="0"/>
          <a:ext cx="0" cy="0"/>
          <a:chOff x="0" y="0"/>
          <a:chExt cx="0" cy="0"/>
        </a:xfrm>
      </p:grpSpPr>
      <p:sp>
        <p:nvSpPr>
          <p:cNvPr id="220" name="Google Shape;220;p13"/>
          <p:cNvSpPr txBox="1"/>
          <p:nvPr/>
        </p:nvSpPr>
        <p:spPr>
          <a:xfrm>
            <a:off x="3577904" y="4755073"/>
            <a:ext cx="2197200" cy="197100"/>
          </a:xfrm>
          <a:prstGeom prst="rect">
            <a:avLst/>
          </a:prstGeom>
          <a:noFill/>
          <a:ln>
            <a:noFill/>
          </a:ln>
        </p:spPr>
        <p:txBody>
          <a:bodyPr anchorCtr="0" anchor="ctr" bIns="35100" lIns="35100" spcFirstLastPara="1" rIns="35100" wrap="square" tIns="35100">
            <a:noAutofit/>
          </a:bodyPr>
          <a:lstStyle/>
          <a:p>
            <a:pPr indent="0" lvl="0" marL="0" marR="0" rtl="0" algn="ctr">
              <a:lnSpc>
                <a:spcPct val="100000"/>
              </a:lnSpc>
              <a:spcBef>
                <a:spcPts val="0"/>
              </a:spcBef>
              <a:spcAft>
                <a:spcPts val="0"/>
              </a:spcAft>
              <a:buClr>
                <a:schemeClr val="lt1"/>
              </a:buClr>
              <a:buSzPts val="800"/>
              <a:buFont typeface="Montserrat Medium"/>
              <a:buNone/>
            </a:pPr>
            <a:r>
              <a:rPr b="0" i="0" lang="it" sz="800" u="none" cap="none" strike="noStrike">
                <a:solidFill>
                  <a:schemeClr val="lt1"/>
                </a:solidFill>
                <a:latin typeface="Montserrat Medium"/>
                <a:ea typeface="Montserrat Medium"/>
                <a:cs typeface="Montserrat Medium"/>
                <a:sym typeface="Montserrat Medium"/>
              </a:rPr>
              <a:t>www.bancaetica.it</a:t>
            </a:r>
            <a:endParaRPr b="0" i="0" sz="800" u="none" cap="none" strike="noStrike">
              <a:solidFill>
                <a:schemeClr val="lt1"/>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g6cb45f4059_0_5"/>
          <p:cNvSpPr txBox="1"/>
          <p:nvPr/>
        </p:nvSpPr>
        <p:spPr>
          <a:xfrm>
            <a:off x="1485899" y="393700"/>
            <a:ext cx="6172200" cy="476700"/>
          </a:xfrm>
          <a:prstGeom prst="rect">
            <a:avLst/>
          </a:prstGeom>
          <a:noFill/>
          <a:ln>
            <a:noFill/>
          </a:ln>
        </p:spPr>
        <p:txBody>
          <a:bodyPr anchorCtr="0" anchor="t" bIns="35100" lIns="35100" spcFirstLastPara="1" rIns="35100" wrap="square" tIns="35100">
            <a:noAutofit/>
          </a:bodyPr>
          <a:lstStyle/>
          <a:p>
            <a:pPr indent="0" lvl="0" marL="0" marR="0" rtl="0" algn="ctr">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Perché</a:t>
            </a:r>
            <a:r>
              <a:rPr lang="it" sz="2600">
                <a:solidFill>
                  <a:srgbClr val="003087"/>
                </a:solidFill>
                <a:latin typeface="Montserrat Medium"/>
                <a:ea typeface="Montserrat Medium"/>
                <a:cs typeface="Montserrat Medium"/>
                <a:sym typeface="Montserrat Medium"/>
              </a:rPr>
              <a:t> misuriamo</a:t>
            </a:r>
            <a:endParaRPr b="0" i="0" sz="2600" u="none" cap="none" strike="noStrike">
              <a:solidFill>
                <a:srgbClr val="003087"/>
              </a:solidFill>
              <a:latin typeface="Montserrat Medium"/>
              <a:ea typeface="Montserrat Medium"/>
              <a:cs typeface="Montserrat Medium"/>
              <a:sym typeface="Montserrat Medium"/>
            </a:endParaRPr>
          </a:p>
        </p:txBody>
      </p:sp>
      <p:sp>
        <p:nvSpPr>
          <p:cNvPr id="92" name="Google Shape;92;g6cb45f4059_0_5"/>
          <p:cNvSpPr txBox="1"/>
          <p:nvPr/>
        </p:nvSpPr>
        <p:spPr>
          <a:xfrm>
            <a:off x="473625" y="962750"/>
            <a:ext cx="7880700" cy="3569700"/>
          </a:xfrm>
          <a:prstGeom prst="rect">
            <a:avLst/>
          </a:prstGeom>
          <a:noFill/>
          <a:ln>
            <a:noFill/>
          </a:ln>
        </p:spPr>
        <p:txBody>
          <a:bodyPr anchorCtr="0" anchor="t" bIns="35100" lIns="35100" spcFirstLastPara="1" rIns="35100" wrap="square" tIns="35100">
            <a:noAutofit/>
          </a:bodyPr>
          <a:lstStyle/>
          <a:p>
            <a:pPr indent="0" lvl="0" marL="0" rtl="0" algn="just">
              <a:lnSpc>
                <a:spcPct val="115000"/>
              </a:lnSpc>
              <a:spcBef>
                <a:spcPts val="0"/>
              </a:spcBef>
              <a:spcAft>
                <a:spcPts val="0"/>
              </a:spcAft>
              <a:buClr>
                <a:schemeClr val="dk1"/>
              </a:buClr>
              <a:buSzPts val="1100"/>
              <a:buFont typeface="Arial"/>
              <a:buNone/>
            </a:pPr>
            <a:r>
              <a:rPr lang="it" sz="1500">
                <a:solidFill>
                  <a:srgbClr val="333333"/>
                </a:solidFill>
                <a:latin typeface="Roboto"/>
                <a:ea typeface="Roboto"/>
                <a:cs typeface="Roboto"/>
                <a:sym typeface="Roboto"/>
              </a:rPr>
              <a:t>Le finalità per le quali la banca raccoglie informazioni sulla Responsabilità Sociale d’Impresa e l’impatto dai propri clienti sono riassuntivamente le seguenti:</a:t>
            </a:r>
            <a:endParaRPr sz="1500">
              <a:solidFill>
                <a:srgbClr val="333333"/>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t/>
            </a:r>
            <a:endParaRPr sz="1500">
              <a:solidFill>
                <a:srgbClr val="333333"/>
              </a:solidFill>
              <a:latin typeface="Roboto"/>
              <a:ea typeface="Roboto"/>
              <a:cs typeface="Roboto"/>
              <a:sym typeface="Roboto"/>
            </a:endParaRPr>
          </a:p>
          <a:p>
            <a:pPr indent="-323850" lvl="0" marL="457200" rtl="0" algn="just">
              <a:lnSpc>
                <a:spcPct val="115000"/>
              </a:lnSpc>
              <a:spcBef>
                <a:spcPts val="0"/>
              </a:spcBef>
              <a:spcAft>
                <a:spcPts val="0"/>
              </a:spcAft>
              <a:buClr>
                <a:srgbClr val="333333"/>
              </a:buClr>
              <a:buSzPts val="1500"/>
              <a:buFont typeface="Roboto"/>
              <a:buChar char="●"/>
            </a:pPr>
            <a:r>
              <a:rPr b="1" lang="it" sz="1500">
                <a:solidFill>
                  <a:srgbClr val="333333"/>
                </a:solidFill>
                <a:latin typeface="Roboto"/>
                <a:ea typeface="Roboto"/>
                <a:cs typeface="Roboto"/>
                <a:sym typeface="Roboto"/>
              </a:rPr>
              <a:t>Controllo interno</a:t>
            </a:r>
            <a:r>
              <a:rPr lang="it" sz="1500">
                <a:solidFill>
                  <a:srgbClr val="333333"/>
                </a:solidFill>
                <a:latin typeface="Roboto"/>
                <a:ea typeface="Roboto"/>
                <a:cs typeface="Roboto"/>
                <a:sym typeface="Roboto"/>
              </a:rPr>
              <a:t>: Essere sicuri che i nostri clienti rispettino un profilo di responsabilità e  che il credito erogato dalla banca generi effettivamente impatto. Quindi:</a:t>
            </a:r>
            <a:endParaRPr sz="1500">
              <a:solidFill>
                <a:srgbClr val="333333"/>
              </a:solidFill>
              <a:latin typeface="Roboto"/>
              <a:ea typeface="Roboto"/>
              <a:cs typeface="Roboto"/>
              <a:sym typeface="Roboto"/>
            </a:endParaRPr>
          </a:p>
          <a:p>
            <a:pPr indent="-323850" lvl="1" marL="914400" rtl="0" algn="l">
              <a:spcBef>
                <a:spcPts val="0"/>
              </a:spcBef>
              <a:spcAft>
                <a:spcPts val="0"/>
              </a:spcAft>
              <a:buClr>
                <a:srgbClr val="333333"/>
              </a:buClr>
              <a:buSzPts val="1500"/>
              <a:buFont typeface="Roboto"/>
              <a:buChar char="○"/>
            </a:pPr>
            <a:r>
              <a:rPr lang="it" sz="1500">
                <a:solidFill>
                  <a:srgbClr val="333333"/>
                </a:solidFill>
                <a:latin typeface="Roboto"/>
                <a:ea typeface="Roboto"/>
                <a:cs typeface="Roboto"/>
                <a:sym typeface="Roboto"/>
              </a:rPr>
              <a:t>valutare la Responsabilità Sociale d’Impresa (RSI)</a:t>
            </a:r>
            <a:endParaRPr sz="1500">
              <a:solidFill>
                <a:srgbClr val="333333"/>
              </a:solidFill>
              <a:latin typeface="Roboto"/>
              <a:ea typeface="Roboto"/>
              <a:cs typeface="Roboto"/>
              <a:sym typeface="Roboto"/>
            </a:endParaRPr>
          </a:p>
          <a:p>
            <a:pPr indent="-323850" lvl="1" marL="914400" rtl="0" algn="l">
              <a:spcBef>
                <a:spcPts val="0"/>
              </a:spcBef>
              <a:spcAft>
                <a:spcPts val="0"/>
              </a:spcAft>
              <a:buClr>
                <a:srgbClr val="333333"/>
              </a:buClr>
              <a:buSzPts val="1500"/>
              <a:buFont typeface="Roboto"/>
              <a:buChar char="○"/>
            </a:pPr>
            <a:r>
              <a:rPr lang="it" sz="1500">
                <a:solidFill>
                  <a:srgbClr val="333333"/>
                </a:solidFill>
                <a:latin typeface="Roboto"/>
                <a:ea typeface="Roboto"/>
                <a:cs typeface="Roboto"/>
                <a:sym typeface="Roboto"/>
              </a:rPr>
              <a:t>individuare le tipologie di attività da finanziare (Aree d’impatto) </a:t>
            </a:r>
            <a:endParaRPr sz="1500">
              <a:solidFill>
                <a:srgbClr val="333333"/>
              </a:solidFill>
              <a:latin typeface="Roboto"/>
              <a:ea typeface="Roboto"/>
              <a:cs typeface="Roboto"/>
              <a:sym typeface="Roboto"/>
            </a:endParaRPr>
          </a:p>
          <a:p>
            <a:pPr indent="-323850" lvl="0" marL="457200" rtl="0" algn="l">
              <a:spcBef>
                <a:spcPts val="0"/>
              </a:spcBef>
              <a:spcAft>
                <a:spcPts val="0"/>
              </a:spcAft>
              <a:buClr>
                <a:srgbClr val="333333"/>
              </a:buClr>
              <a:buSzPts val="1500"/>
              <a:buFont typeface="Roboto"/>
              <a:buChar char="●"/>
            </a:pPr>
            <a:r>
              <a:rPr b="1" i="1" lang="it" sz="1500">
                <a:solidFill>
                  <a:srgbClr val="333333"/>
                </a:solidFill>
                <a:latin typeface="Roboto"/>
                <a:ea typeface="Roboto"/>
                <a:cs typeface="Roboto"/>
                <a:sym typeface="Roboto"/>
              </a:rPr>
              <a:t>Accountability</a:t>
            </a:r>
            <a:r>
              <a:rPr lang="it" sz="1500">
                <a:solidFill>
                  <a:srgbClr val="333333"/>
                </a:solidFill>
                <a:latin typeface="Roboto"/>
                <a:ea typeface="Roboto"/>
                <a:cs typeface="Roboto"/>
                <a:sym typeface="Roboto"/>
              </a:rPr>
              <a:t>: rendere conto, comunicare con trasparenza ai propri stakeholder in che modo vengano impiegati i risparmi raccolti dalla banca e quale cambiamento generino </a:t>
            </a:r>
            <a:endParaRPr sz="1500">
              <a:solidFill>
                <a:srgbClr val="333333"/>
              </a:solidFill>
              <a:latin typeface="Roboto"/>
              <a:ea typeface="Roboto"/>
              <a:cs typeface="Roboto"/>
              <a:sym typeface="Roboto"/>
            </a:endParaRPr>
          </a:p>
          <a:p>
            <a:pPr indent="-323850" lvl="0" marL="457200" rtl="0" algn="l">
              <a:spcBef>
                <a:spcPts val="0"/>
              </a:spcBef>
              <a:spcAft>
                <a:spcPts val="0"/>
              </a:spcAft>
              <a:buClr>
                <a:srgbClr val="333333"/>
              </a:buClr>
              <a:buSzPts val="1500"/>
              <a:buFont typeface="Roboto"/>
              <a:buChar char="●"/>
            </a:pPr>
            <a:r>
              <a:rPr lang="it" sz="1500">
                <a:solidFill>
                  <a:srgbClr val="333333"/>
                </a:solidFill>
                <a:latin typeface="Roboto"/>
                <a:ea typeface="Roboto"/>
                <a:cs typeface="Roboto"/>
                <a:sym typeface="Roboto"/>
              </a:rPr>
              <a:t>Creare una </a:t>
            </a:r>
            <a:r>
              <a:rPr b="1" lang="it" sz="1500">
                <a:solidFill>
                  <a:srgbClr val="333333"/>
                </a:solidFill>
                <a:latin typeface="Roboto"/>
                <a:ea typeface="Roboto"/>
                <a:cs typeface="Roboto"/>
                <a:sym typeface="Roboto"/>
              </a:rPr>
              <a:t>cultura </a:t>
            </a:r>
            <a:r>
              <a:rPr lang="it" sz="1500">
                <a:solidFill>
                  <a:srgbClr val="333333"/>
                </a:solidFill>
                <a:latin typeface="Roboto"/>
                <a:ea typeface="Roboto"/>
                <a:cs typeface="Roboto"/>
                <a:sym typeface="Roboto"/>
              </a:rPr>
              <a:t>di RSI e impatto tra i nostri stakeholder e </a:t>
            </a:r>
            <a:r>
              <a:rPr b="1" lang="it" sz="1500">
                <a:solidFill>
                  <a:srgbClr val="333333"/>
                </a:solidFill>
                <a:latin typeface="Roboto"/>
                <a:ea typeface="Roboto"/>
                <a:cs typeface="Roboto"/>
                <a:sym typeface="Roboto"/>
              </a:rPr>
              <a:t>innescare processi di miglioramento </a:t>
            </a:r>
            <a:r>
              <a:rPr lang="it" sz="1500">
                <a:solidFill>
                  <a:srgbClr val="333333"/>
                </a:solidFill>
                <a:latin typeface="Roboto"/>
                <a:ea typeface="Roboto"/>
                <a:cs typeface="Roboto"/>
                <a:sym typeface="Roboto"/>
              </a:rPr>
              <a:t>anche di clienti e fornitori</a:t>
            </a:r>
            <a:endParaRPr sz="1500">
              <a:solidFill>
                <a:srgbClr val="333333"/>
              </a:solidFill>
              <a:latin typeface="Roboto"/>
              <a:ea typeface="Roboto"/>
              <a:cs typeface="Roboto"/>
              <a:sym typeface="Roboto"/>
            </a:endParaRPr>
          </a:p>
          <a:p>
            <a:pPr indent="-323850" lvl="0" marL="457200" rtl="0" algn="l">
              <a:spcBef>
                <a:spcPts val="0"/>
              </a:spcBef>
              <a:spcAft>
                <a:spcPts val="0"/>
              </a:spcAft>
              <a:buClr>
                <a:srgbClr val="333333"/>
              </a:buClr>
              <a:buSzPts val="1500"/>
              <a:buFont typeface="Roboto"/>
              <a:buChar char="●"/>
            </a:pPr>
            <a:r>
              <a:rPr lang="it" sz="1500">
                <a:solidFill>
                  <a:srgbClr val="333333"/>
                </a:solidFill>
                <a:latin typeface="Roboto"/>
                <a:ea typeface="Roboto"/>
                <a:cs typeface="Roboto"/>
                <a:sym typeface="Roboto"/>
              </a:rPr>
              <a:t>Possibilità di sviluppare </a:t>
            </a:r>
            <a:r>
              <a:rPr b="1" lang="it" sz="1500">
                <a:solidFill>
                  <a:srgbClr val="333333"/>
                </a:solidFill>
                <a:latin typeface="Roboto"/>
                <a:ea typeface="Roboto"/>
                <a:cs typeface="Roboto"/>
                <a:sym typeface="Roboto"/>
              </a:rPr>
              <a:t>modelli di Probabilità di Default</a:t>
            </a:r>
            <a:r>
              <a:rPr lang="it" sz="1500">
                <a:solidFill>
                  <a:srgbClr val="333333"/>
                </a:solidFill>
                <a:latin typeface="Roboto"/>
                <a:ea typeface="Roboto"/>
                <a:cs typeface="Roboto"/>
                <a:sym typeface="Roboto"/>
              </a:rPr>
              <a:t> sulla base di caratteristiche strutturali socio-ambientali</a:t>
            </a:r>
            <a:endParaRPr sz="1500">
              <a:solidFill>
                <a:srgbClr val="FF0000"/>
              </a:solidFill>
              <a:latin typeface="Roboto"/>
              <a:ea typeface="Roboto"/>
              <a:cs typeface="Roboto"/>
              <a:sym typeface="Roboto"/>
            </a:endParaRPr>
          </a:p>
          <a:p>
            <a:pPr indent="0" lvl="0" marL="0" rtl="0" algn="just">
              <a:lnSpc>
                <a:spcPct val="115000"/>
              </a:lnSpc>
              <a:spcBef>
                <a:spcPts val="0"/>
              </a:spcBef>
              <a:spcAft>
                <a:spcPts val="0"/>
              </a:spcAft>
              <a:buNone/>
            </a:pPr>
            <a:r>
              <a:t/>
            </a:r>
            <a:endParaRPr sz="1500">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500">
              <a:solidFill>
                <a:srgbClr val="333333"/>
              </a:solidFill>
              <a:latin typeface="Roboto"/>
              <a:ea typeface="Roboto"/>
              <a:cs typeface="Roboto"/>
              <a:sym typeface="Roboto"/>
            </a:endParaRPr>
          </a:p>
          <a:p>
            <a:pPr indent="0" lvl="0" marL="0" marR="0" rtl="0" algn="l">
              <a:lnSpc>
                <a:spcPct val="100000"/>
              </a:lnSpc>
              <a:spcBef>
                <a:spcPts val="1000"/>
              </a:spcBef>
              <a:spcAft>
                <a:spcPts val="0"/>
              </a:spcAft>
              <a:buClr>
                <a:schemeClr val="dk1"/>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500"/>
              <a:buFont typeface="Arial"/>
              <a:buNone/>
            </a:pPr>
            <a:r>
              <a:t/>
            </a:r>
            <a:endParaRPr b="0" i="0" sz="1500" u="none" cap="none" strike="noStrike">
              <a:solidFill>
                <a:srgbClr val="333333"/>
              </a:solidFill>
              <a:latin typeface="Roboto"/>
              <a:ea typeface="Roboto"/>
              <a:cs typeface="Roboto"/>
              <a:sym typeface="Roboto"/>
            </a:endParaRPr>
          </a:p>
        </p:txBody>
      </p:sp>
      <p:sp>
        <p:nvSpPr>
          <p:cNvPr id="93" name="Google Shape;93;g6cb45f4059_0_5"/>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g6cc1d04d9d_0_3"/>
          <p:cNvSpPr txBox="1"/>
          <p:nvPr/>
        </p:nvSpPr>
        <p:spPr>
          <a:xfrm>
            <a:off x="1485899" y="393700"/>
            <a:ext cx="6172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Le finalità </a:t>
            </a:r>
            <a:r>
              <a:rPr b="0" i="0" lang="it" sz="2600" u="none" cap="none" strike="noStrike">
                <a:solidFill>
                  <a:srgbClr val="003087"/>
                </a:solidFill>
                <a:latin typeface="Montserrat Medium"/>
                <a:ea typeface="Montserrat Medium"/>
                <a:cs typeface="Montserrat Medium"/>
                <a:sym typeface="Montserrat Medium"/>
              </a:rPr>
              <a:t>del Questionario</a:t>
            </a:r>
            <a:endParaRPr b="0" i="0" sz="2600" u="none" cap="none" strike="noStrike">
              <a:solidFill>
                <a:srgbClr val="003087"/>
              </a:solidFill>
              <a:latin typeface="Montserrat Medium"/>
              <a:ea typeface="Montserrat Medium"/>
              <a:cs typeface="Montserrat Medium"/>
              <a:sym typeface="Montserrat Medium"/>
            </a:endParaRPr>
          </a:p>
        </p:txBody>
      </p:sp>
      <p:sp>
        <p:nvSpPr>
          <p:cNvPr id="99" name="Google Shape;99;g6cc1d04d9d_0_3"/>
          <p:cNvSpPr txBox="1"/>
          <p:nvPr/>
        </p:nvSpPr>
        <p:spPr>
          <a:xfrm>
            <a:off x="473625" y="1272800"/>
            <a:ext cx="7880700" cy="2840700"/>
          </a:xfrm>
          <a:prstGeom prst="rect">
            <a:avLst/>
          </a:prstGeom>
          <a:noFill/>
          <a:ln>
            <a:noFill/>
          </a:ln>
        </p:spPr>
        <p:txBody>
          <a:bodyPr anchorCtr="0" anchor="t" bIns="35100" lIns="35100" spcFirstLastPara="1" rIns="35100" wrap="square" tIns="35100">
            <a:noAutofit/>
          </a:bodyPr>
          <a:lstStyle/>
          <a:p>
            <a:pPr indent="0" lvl="0" marL="0" rtl="0" algn="ctr">
              <a:lnSpc>
                <a:spcPct val="115000"/>
              </a:lnSpc>
              <a:spcBef>
                <a:spcPts val="0"/>
              </a:spcBef>
              <a:spcAft>
                <a:spcPts val="0"/>
              </a:spcAft>
              <a:buClr>
                <a:schemeClr val="dk1"/>
              </a:buClr>
              <a:buSzPts val="1100"/>
              <a:buFont typeface="Arial"/>
              <a:buNone/>
            </a:pPr>
            <a:r>
              <a:rPr lang="it" sz="1500">
                <a:solidFill>
                  <a:srgbClr val="333333"/>
                </a:solidFill>
                <a:latin typeface="Roboto"/>
                <a:ea typeface="Roboto"/>
                <a:cs typeface="Roboto"/>
                <a:sym typeface="Roboto"/>
              </a:rPr>
              <a:t>Possiamo quindi dire che raccogliamo informazioni con due</a:t>
            </a:r>
            <a:r>
              <a:rPr b="1" lang="it" sz="1500">
                <a:solidFill>
                  <a:srgbClr val="333333"/>
                </a:solidFill>
                <a:latin typeface="Roboto"/>
                <a:ea typeface="Roboto"/>
                <a:cs typeface="Roboto"/>
                <a:sym typeface="Roboto"/>
              </a:rPr>
              <a:t> finalità generali:</a:t>
            </a:r>
            <a:endParaRPr b="1" sz="1500">
              <a:solidFill>
                <a:srgbClr val="333333"/>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t/>
            </a:r>
            <a:endParaRPr sz="1500">
              <a:solidFill>
                <a:srgbClr val="333333"/>
              </a:solidFill>
              <a:latin typeface="Roboto"/>
              <a:ea typeface="Roboto"/>
              <a:cs typeface="Roboto"/>
              <a:sym typeface="Roboto"/>
            </a:endParaRPr>
          </a:p>
          <a:p>
            <a:pPr indent="-292100" lvl="0" marL="457200" rtl="0" algn="just">
              <a:lnSpc>
                <a:spcPct val="115000"/>
              </a:lnSpc>
              <a:spcBef>
                <a:spcPts val="0"/>
              </a:spcBef>
              <a:spcAft>
                <a:spcPts val="0"/>
              </a:spcAft>
              <a:buClr>
                <a:srgbClr val="222222"/>
              </a:buClr>
              <a:buSzPts val="1000"/>
              <a:buFont typeface="Roboto"/>
              <a:buChar char="●"/>
            </a:pPr>
            <a:r>
              <a:rPr b="1" lang="it" sz="1500">
                <a:solidFill>
                  <a:srgbClr val="333333"/>
                </a:solidFill>
                <a:latin typeface="Roboto"/>
                <a:ea typeface="Roboto"/>
                <a:cs typeface="Roboto"/>
                <a:sym typeface="Roboto"/>
              </a:rPr>
              <a:t>una finalità conoscitiva (della singola organizzazione):</a:t>
            </a:r>
            <a:endParaRPr b="1" sz="1500">
              <a:solidFill>
                <a:srgbClr val="333333"/>
              </a:solidFill>
              <a:latin typeface="Roboto"/>
              <a:ea typeface="Roboto"/>
              <a:cs typeface="Roboto"/>
              <a:sym typeface="Roboto"/>
            </a:endParaRPr>
          </a:p>
          <a:p>
            <a:pPr indent="0" lvl="0" marL="457200" rtl="0" algn="just">
              <a:lnSpc>
                <a:spcPct val="115000"/>
              </a:lnSpc>
              <a:spcBef>
                <a:spcPts val="0"/>
              </a:spcBef>
              <a:spcAft>
                <a:spcPts val="0"/>
              </a:spcAft>
              <a:buNone/>
            </a:pPr>
            <a:r>
              <a:t/>
            </a:r>
            <a:endParaRPr sz="1500">
              <a:solidFill>
                <a:srgbClr val="333333"/>
              </a:solidFill>
              <a:latin typeface="Roboto"/>
              <a:ea typeface="Roboto"/>
              <a:cs typeface="Roboto"/>
              <a:sym typeface="Roboto"/>
            </a:endParaRPr>
          </a:p>
          <a:p>
            <a:pPr indent="0" lvl="0" marL="0" rtl="0" algn="just">
              <a:lnSpc>
                <a:spcPct val="115000"/>
              </a:lnSpc>
              <a:spcBef>
                <a:spcPts val="0"/>
              </a:spcBef>
              <a:spcAft>
                <a:spcPts val="0"/>
              </a:spcAft>
              <a:buNone/>
            </a:pPr>
            <a:r>
              <a:rPr lang="it" sz="1500">
                <a:solidFill>
                  <a:srgbClr val="333333"/>
                </a:solidFill>
                <a:latin typeface="Roboto"/>
                <a:ea typeface="Roboto"/>
                <a:cs typeface="Roboto"/>
                <a:sym typeface="Roboto"/>
              </a:rPr>
              <a:t>la raccolta delle informazioni serve fondamentalmente a </a:t>
            </a:r>
            <a:r>
              <a:rPr b="1" lang="it" sz="1500">
                <a:solidFill>
                  <a:srgbClr val="333333"/>
                </a:solidFill>
                <a:latin typeface="Roboto"/>
                <a:ea typeface="Roboto"/>
                <a:cs typeface="Roboto"/>
                <a:sym typeface="Roboto"/>
              </a:rPr>
              <a:t>far emergere possibili comportamenti critici</a:t>
            </a:r>
            <a:r>
              <a:rPr lang="it" sz="1500">
                <a:solidFill>
                  <a:srgbClr val="333333"/>
                </a:solidFill>
                <a:latin typeface="Roboto"/>
                <a:ea typeface="Roboto"/>
                <a:cs typeface="Roboto"/>
                <a:sym typeface="Roboto"/>
              </a:rPr>
              <a:t> da parti dei clienti, i quali possono poi essere chiariti ed approfonditi in sede di colloquio. In questo caso la valutazione può quindi essere affidabile anche in presenza di informazioni parziali o incomplete, perché il valutatore sarà in grado di formarsi un'opinione sulla base dell’intervista.</a:t>
            </a:r>
            <a:endParaRPr sz="1500">
              <a:solidFill>
                <a:srgbClr val="333333"/>
              </a:solidFill>
              <a:latin typeface="Roboto"/>
              <a:ea typeface="Roboto"/>
              <a:cs typeface="Roboto"/>
              <a:sym typeface="Roboto"/>
            </a:endParaRPr>
          </a:p>
        </p:txBody>
      </p:sp>
      <p:sp>
        <p:nvSpPr>
          <p:cNvPr id="100" name="Google Shape;100;g6cc1d04d9d_0_3"/>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g6cc1d04d9d_0_9"/>
          <p:cNvSpPr txBox="1"/>
          <p:nvPr/>
        </p:nvSpPr>
        <p:spPr>
          <a:xfrm>
            <a:off x="1485899" y="393700"/>
            <a:ext cx="6172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Le finalità </a:t>
            </a:r>
            <a:r>
              <a:rPr b="0" i="0" lang="it" sz="2600" u="none" cap="none" strike="noStrike">
                <a:solidFill>
                  <a:srgbClr val="003087"/>
                </a:solidFill>
                <a:latin typeface="Montserrat Medium"/>
                <a:ea typeface="Montserrat Medium"/>
                <a:cs typeface="Montserrat Medium"/>
                <a:sym typeface="Montserrat Medium"/>
              </a:rPr>
              <a:t>del Questionario</a:t>
            </a:r>
            <a:endParaRPr b="0" i="0" sz="2600" u="none" cap="none" strike="noStrike">
              <a:solidFill>
                <a:srgbClr val="003087"/>
              </a:solidFill>
              <a:latin typeface="Montserrat Medium"/>
              <a:ea typeface="Montserrat Medium"/>
              <a:cs typeface="Montserrat Medium"/>
              <a:sym typeface="Montserrat Medium"/>
            </a:endParaRPr>
          </a:p>
        </p:txBody>
      </p:sp>
      <p:sp>
        <p:nvSpPr>
          <p:cNvPr id="106" name="Google Shape;106;g6cc1d04d9d_0_9"/>
          <p:cNvSpPr txBox="1"/>
          <p:nvPr/>
        </p:nvSpPr>
        <p:spPr>
          <a:xfrm>
            <a:off x="473625" y="1272800"/>
            <a:ext cx="7880700" cy="2840700"/>
          </a:xfrm>
          <a:prstGeom prst="rect">
            <a:avLst/>
          </a:prstGeom>
          <a:noFill/>
          <a:ln>
            <a:noFill/>
          </a:ln>
        </p:spPr>
        <p:txBody>
          <a:bodyPr anchorCtr="0" anchor="t" bIns="35100" lIns="35100" spcFirstLastPara="1" rIns="35100" wrap="square" tIns="35100">
            <a:noAutofit/>
          </a:bodyPr>
          <a:lstStyle/>
          <a:p>
            <a:pPr indent="0" lvl="0" marL="0" rtl="0" algn="just">
              <a:lnSpc>
                <a:spcPct val="115000"/>
              </a:lnSpc>
              <a:spcBef>
                <a:spcPts val="0"/>
              </a:spcBef>
              <a:spcAft>
                <a:spcPts val="0"/>
              </a:spcAft>
              <a:buClr>
                <a:schemeClr val="dk1"/>
              </a:buClr>
              <a:buSzPts val="1100"/>
              <a:buFont typeface="Arial"/>
              <a:buNone/>
            </a:pPr>
            <a:r>
              <a:t/>
            </a:r>
            <a:endParaRPr sz="1500">
              <a:solidFill>
                <a:srgbClr val="333333"/>
              </a:solidFill>
              <a:latin typeface="Roboto"/>
              <a:ea typeface="Roboto"/>
              <a:cs typeface="Roboto"/>
              <a:sym typeface="Roboto"/>
            </a:endParaRPr>
          </a:p>
          <a:p>
            <a:pPr indent="-292100" lvl="0" marL="457200" rtl="0" algn="just">
              <a:lnSpc>
                <a:spcPct val="115000"/>
              </a:lnSpc>
              <a:spcBef>
                <a:spcPts val="0"/>
              </a:spcBef>
              <a:spcAft>
                <a:spcPts val="0"/>
              </a:spcAft>
              <a:buClr>
                <a:srgbClr val="222222"/>
              </a:buClr>
              <a:buSzPts val="1000"/>
              <a:buFont typeface="Roboto"/>
              <a:buChar char="●"/>
            </a:pPr>
            <a:r>
              <a:rPr lang="it" sz="1500">
                <a:solidFill>
                  <a:srgbClr val="333333"/>
                </a:solidFill>
                <a:latin typeface="Roboto"/>
                <a:ea typeface="Roboto"/>
                <a:cs typeface="Roboto"/>
                <a:sym typeface="Roboto"/>
              </a:rPr>
              <a:t>una </a:t>
            </a:r>
            <a:r>
              <a:rPr b="1" lang="it" sz="1500">
                <a:solidFill>
                  <a:srgbClr val="333333"/>
                </a:solidFill>
                <a:latin typeface="Roboto"/>
                <a:ea typeface="Roboto"/>
                <a:cs typeface="Roboto"/>
                <a:sym typeface="Roboto"/>
              </a:rPr>
              <a:t>finalità statistica.</a:t>
            </a:r>
            <a:endParaRPr b="1" sz="1500">
              <a:solidFill>
                <a:srgbClr val="333333"/>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t/>
            </a:r>
            <a:endParaRPr sz="1500">
              <a:solidFill>
                <a:srgbClr val="333333"/>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it" sz="1500">
                <a:solidFill>
                  <a:srgbClr val="333333"/>
                </a:solidFill>
                <a:latin typeface="Roboto"/>
                <a:ea typeface="Roboto"/>
                <a:cs typeface="Roboto"/>
                <a:sym typeface="Roboto"/>
              </a:rPr>
              <a:t>In questo caso</a:t>
            </a:r>
            <a:r>
              <a:rPr lang="it" sz="1500">
                <a:solidFill>
                  <a:srgbClr val="333333"/>
                </a:solidFill>
                <a:latin typeface="Roboto"/>
                <a:ea typeface="Roboto"/>
                <a:cs typeface="Roboto"/>
                <a:sym typeface="Roboto"/>
              </a:rPr>
              <a:t> (</a:t>
            </a:r>
            <a:r>
              <a:rPr b="1" lang="it" sz="1500">
                <a:solidFill>
                  <a:srgbClr val="333333"/>
                </a:solidFill>
                <a:latin typeface="Roboto"/>
                <a:ea typeface="Roboto"/>
                <a:cs typeface="Roboto"/>
                <a:sym typeface="Roboto"/>
              </a:rPr>
              <a:t>accountability, reportistica decisionale e modelli</a:t>
            </a:r>
            <a:r>
              <a:rPr lang="it" sz="1500">
                <a:solidFill>
                  <a:srgbClr val="333333"/>
                </a:solidFill>
                <a:latin typeface="Roboto"/>
                <a:ea typeface="Roboto"/>
                <a:cs typeface="Roboto"/>
                <a:sym typeface="Roboto"/>
              </a:rPr>
              <a:t>) è invece essenziale che i dati contenuti nel questionario siano il più possibile completi e accurati. Sulla base di dati imprecisi non si prendono decisioni corrette.</a:t>
            </a:r>
            <a:endParaRPr sz="1500">
              <a:solidFill>
                <a:srgbClr val="333333"/>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it" sz="1500">
                <a:solidFill>
                  <a:srgbClr val="333333"/>
                </a:solidFill>
                <a:latin typeface="Roboto"/>
                <a:ea typeface="Roboto"/>
                <a:cs typeface="Roboto"/>
                <a:sym typeface="Roboto"/>
              </a:rPr>
              <a:t>Il ruolo del valutatore diventa quindi non solo quello di elaborare un parere, ma anche quello di </a:t>
            </a:r>
            <a:r>
              <a:rPr b="1" lang="it" sz="1500">
                <a:solidFill>
                  <a:srgbClr val="333333"/>
                </a:solidFill>
                <a:latin typeface="Roboto"/>
                <a:ea typeface="Roboto"/>
                <a:cs typeface="Roboto"/>
                <a:sym typeface="Roboto"/>
              </a:rPr>
              <a:t>far arrivare alla banca informazioni corrette</a:t>
            </a:r>
            <a:r>
              <a:rPr lang="it" sz="1500">
                <a:solidFill>
                  <a:srgbClr val="333333"/>
                </a:solidFill>
                <a:latin typeface="Roboto"/>
                <a:ea typeface="Roboto"/>
                <a:cs typeface="Roboto"/>
                <a:sym typeface="Roboto"/>
              </a:rPr>
              <a:t> sui clienti valutati riguardo gli</a:t>
            </a:r>
            <a:r>
              <a:rPr b="1" lang="it" sz="1500">
                <a:solidFill>
                  <a:srgbClr val="333333"/>
                </a:solidFill>
                <a:latin typeface="Roboto"/>
                <a:ea typeface="Roboto"/>
                <a:cs typeface="Roboto"/>
                <a:sym typeface="Roboto"/>
              </a:rPr>
              <a:t> aspetti socio-ambientali.</a:t>
            </a:r>
            <a:endParaRPr b="1" sz="1500">
              <a:solidFill>
                <a:srgbClr val="333333"/>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t/>
            </a:r>
            <a:endParaRPr sz="1500">
              <a:solidFill>
                <a:srgbClr val="333333"/>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1500"/>
              <a:buFont typeface="Arial"/>
              <a:buNone/>
            </a:pPr>
            <a:r>
              <a:t/>
            </a:r>
            <a:endParaRPr sz="1500">
              <a:solidFill>
                <a:srgbClr val="333333"/>
              </a:solidFill>
              <a:latin typeface="Roboto"/>
              <a:ea typeface="Roboto"/>
              <a:cs typeface="Roboto"/>
              <a:sym typeface="Roboto"/>
            </a:endParaRPr>
          </a:p>
        </p:txBody>
      </p:sp>
      <p:sp>
        <p:nvSpPr>
          <p:cNvPr id="107" name="Google Shape;107;g6cc1d04d9d_0_9"/>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3"/>
          <p:cNvSpPr txBox="1"/>
          <p:nvPr/>
        </p:nvSpPr>
        <p:spPr>
          <a:xfrm>
            <a:off x="995300" y="241300"/>
            <a:ext cx="7729500" cy="8379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Premessa: </a:t>
            </a:r>
            <a:r>
              <a:rPr b="0" i="0" lang="it" sz="2600" u="none" cap="none" strike="noStrike">
                <a:solidFill>
                  <a:srgbClr val="003087"/>
                </a:solidFill>
                <a:latin typeface="Montserrat Medium"/>
                <a:ea typeface="Montserrat Medium"/>
                <a:cs typeface="Montserrat Medium"/>
                <a:sym typeface="Montserrat Medium"/>
              </a:rPr>
              <a:t>Come misurare l’RSI: I contenuti del Questionario ed il significato degli Indicatori</a:t>
            </a:r>
            <a:endParaRPr b="0" i="0" sz="2600" u="none" cap="none" strike="noStrike">
              <a:solidFill>
                <a:srgbClr val="003087"/>
              </a:solidFill>
              <a:latin typeface="Montserrat Medium"/>
              <a:ea typeface="Montserrat Medium"/>
              <a:cs typeface="Montserrat Medium"/>
              <a:sym typeface="Montserrat Medium"/>
            </a:endParaRPr>
          </a:p>
        </p:txBody>
      </p:sp>
      <p:sp>
        <p:nvSpPr>
          <p:cNvPr id="113" name="Google Shape;113;p3"/>
          <p:cNvSpPr txBox="1"/>
          <p:nvPr/>
        </p:nvSpPr>
        <p:spPr>
          <a:xfrm>
            <a:off x="473625" y="1577600"/>
            <a:ext cx="7168800" cy="30621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333333"/>
                </a:solidFill>
                <a:latin typeface="Roboto"/>
                <a:ea typeface="Roboto"/>
                <a:cs typeface="Roboto"/>
                <a:sym typeface="Roboto"/>
              </a:rPr>
              <a:t>Domande e indicatori sono stati selezionati utilizzando riferimenti internazionali e fonti riconosciute quali:</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33333"/>
              </a:solidFill>
              <a:latin typeface="Roboto"/>
              <a:ea typeface="Roboto"/>
              <a:cs typeface="Roboto"/>
              <a:sym typeface="Roboto"/>
            </a:endParaRPr>
          </a:p>
          <a:p>
            <a:pPr indent="-323850" lvl="0" marL="457200" marR="0" rtl="0" algn="l">
              <a:lnSpc>
                <a:spcPct val="100000"/>
              </a:lnSpc>
              <a:spcBef>
                <a:spcPts val="600"/>
              </a:spcBef>
              <a:spcAft>
                <a:spcPts val="0"/>
              </a:spcAft>
              <a:buClr>
                <a:srgbClr val="333333"/>
              </a:buClr>
              <a:buSzPts val="1500"/>
              <a:buFont typeface="Roboto"/>
              <a:buChar char="●"/>
            </a:pPr>
            <a:r>
              <a:rPr b="0" i="0" lang="it" sz="1500" u="none" cap="none" strike="noStrike">
                <a:solidFill>
                  <a:srgbClr val="333333"/>
                </a:solidFill>
                <a:latin typeface="Roboto"/>
                <a:ea typeface="Roboto"/>
                <a:cs typeface="Roboto"/>
                <a:sym typeface="Roboto"/>
              </a:rPr>
              <a:t>Database IRIS (Global Impact Investing Network)</a:t>
            </a:r>
            <a:endParaRPr b="0" i="0" sz="1500" u="none" cap="none" strike="noStrike">
              <a:solidFill>
                <a:srgbClr val="333333"/>
              </a:solidFill>
              <a:latin typeface="Roboto"/>
              <a:ea typeface="Roboto"/>
              <a:cs typeface="Roboto"/>
              <a:sym typeface="Roboto"/>
            </a:endParaRPr>
          </a:p>
          <a:p>
            <a:pPr indent="-323850" lvl="0" marL="457200" marR="0" rtl="0" algn="l">
              <a:lnSpc>
                <a:spcPct val="100000"/>
              </a:lnSpc>
              <a:spcBef>
                <a:spcPts val="0"/>
              </a:spcBef>
              <a:spcAft>
                <a:spcPts val="0"/>
              </a:spcAft>
              <a:buClr>
                <a:srgbClr val="333333"/>
              </a:buClr>
              <a:buSzPts val="1500"/>
              <a:buFont typeface="Roboto"/>
              <a:buChar char="●"/>
            </a:pPr>
            <a:r>
              <a:rPr b="0" i="0" lang="it" sz="1500" u="none" cap="none" strike="noStrike">
                <a:solidFill>
                  <a:srgbClr val="333333"/>
                </a:solidFill>
                <a:latin typeface="Roboto"/>
                <a:ea typeface="Roboto"/>
                <a:cs typeface="Roboto"/>
                <a:sym typeface="Roboto"/>
              </a:rPr>
              <a:t>Global Reporting Initiative (GRI G4)</a:t>
            </a:r>
            <a:endParaRPr b="0" i="0" sz="1500" u="none" cap="none" strike="noStrike">
              <a:solidFill>
                <a:srgbClr val="333333"/>
              </a:solidFill>
              <a:latin typeface="Roboto"/>
              <a:ea typeface="Roboto"/>
              <a:cs typeface="Roboto"/>
              <a:sym typeface="Roboto"/>
            </a:endParaRPr>
          </a:p>
          <a:p>
            <a:pPr indent="-323850" lvl="0" marL="457200" marR="0" rtl="0" algn="l">
              <a:lnSpc>
                <a:spcPct val="100000"/>
              </a:lnSpc>
              <a:spcBef>
                <a:spcPts val="0"/>
              </a:spcBef>
              <a:spcAft>
                <a:spcPts val="0"/>
              </a:spcAft>
              <a:buClr>
                <a:srgbClr val="333333"/>
              </a:buClr>
              <a:buSzPts val="1500"/>
              <a:buFont typeface="Roboto"/>
              <a:buChar char="●"/>
            </a:pPr>
            <a:r>
              <a:rPr b="0" i="0" lang="it" sz="1500" u="none" cap="none" strike="noStrike">
                <a:solidFill>
                  <a:srgbClr val="333333"/>
                </a:solidFill>
                <a:latin typeface="Roboto"/>
                <a:ea typeface="Roboto"/>
                <a:cs typeface="Roboto"/>
                <a:sym typeface="Roboto"/>
              </a:rPr>
              <a:t>Indicatori di Sostenibilità per le PMI (CSR Lab Confindustria-LUISS)</a:t>
            </a:r>
            <a:endParaRPr b="0" i="0" sz="1500" u="none" cap="none" strike="noStrike">
              <a:solidFill>
                <a:srgbClr val="333333"/>
              </a:solidFill>
              <a:latin typeface="Roboto"/>
              <a:ea typeface="Roboto"/>
              <a:cs typeface="Roboto"/>
              <a:sym typeface="Roboto"/>
            </a:endParaRPr>
          </a:p>
          <a:p>
            <a:pPr indent="-323850" lvl="0" marL="457200" marR="0" rtl="0" algn="l">
              <a:lnSpc>
                <a:spcPct val="100000"/>
              </a:lnSpc>
              <a:spcBef>
                <a:spcPts val="0"/>
              </a:spcBef>
              <a:spcAft>
                <a:spcPts val="0"/>
              </a:spcAft>
              <a:buClr>
                <a:srgbClr val="333333"/>
              </a:buClr>
              <a:buSzPts val="1500"/>
              <a:buFont typeface="Roboto"/>
              <a:buChar char="●"/>
            </a:pPr>
            <a:r>
              <a:rPr b="0" i="0" lang="it" sz="1500" u="none" cap="none" strike="noStrike">
                <a:solidFill>
                  <a:srgbClr val="333333"/>
                </a:solidFill>
                <a:latin typeface="Roboto"/>
                <a:ea typeface="Roboto"/>
                <a:cs typeface="Roboto"/>
                <a:sym typeface="Roboto"/>
              </a:rPr>
              <a:t>Misurare la Differenza (BCC)</a:t>
            </a:r>
            <a:endParaRPr b="0" i="0" sz="1500" u="none" cap="none" strike="noStrike">
              <a:solidFill>
                <a:srgbClr val="333333"/>
              </a:solidFill>
              <a:latin typeface="Roboto"/>
              <a:ea typeface="Roboto"/>
              <a:cs typeface="Roboto"/>
              <a:sym typeface="Roboto"/>
            </a:endParaRPr>
          </a:p>
          <a:p>
            <a:pPr indent="-323850" lvl="0" marL="457200" marR="0" rtl="0" algn="l">
              <a:lnSpc>
                <a:spcPct val="100000"/>
              </a:lnSpc>
              <a:spcBef>
                <a:spcPts val="0"/>
              </a:spcBef>
              <a:spcAft>
                <a:spcPts val="0"/>
              </a:spcAft>
              <a:buClr>
                <a:srgbClr val="333333"/>
              </a:buClr>
              <a:buSzPts val="1500"/>
              <a:buFont typeface="Roboto"/>
              <a:buChar char="●"/>
            </a:pPr>
            <a:r>
              <a:rPr b="0" i="0" lang="it" sz="1500" u="none" cap="none" strike="noStrike">
                <a:solidFill>
                  <a:srgbClr val="333333"/>
                </a:solidFill>
                <a:latin typeface="Roboto"/>
                <a:ea typeface="Roboto"/>
                <a:cs typeface="Roboto"/>
                <a:sym typeface="Roboto"/>
              </a:rPr>
              <a:t>Linee Guida Legacoop</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None/>
            </a:pPr>
            <a:r>
              <a:t/>
            </a:r>
            <a:endParaRPr sz="1500">
              <a:solidFill>
                <a:srgbClr val="333333"/>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it" sz="1500">
                <a:solidFill>
                  <a:srgbClr val="333333"/>
                </a:solidFill>
                <a:latin typeface="Roboto"/>
                <a:ea typeface="Roboto"/>
                <a:cs typeface="Roboto"/>
                <a:sym typeface="Roboto"/>
              </a:rPr>
              <a:t>Ogni qual volta è stato possibile abbiamo poi allineato le definizioni a quelle della Statistica Ufficiale in modo da poter avere dei benchmark esterni di riferimento e poter confrontare i comportamenti dei nostri clienti con quelli medi naziona</a:t>
            </a:r>
            <a:endParaRPr sz="1500">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33333"/>
              </a:solidFill>
              <a:latin typeface="Roboto"/>
              <a:ea typeface="Roboto"/>
              <a:cs typeface="Roboto"/>
              <a:sym typeface="Roboto"/>
            </a:endParaRPr>
          </a:p>
          <a:p>
            <a:pPr indent="0" lvl="0" marL="457200" marR="0" rtl="0" algn="l">
              <a:lnSpc>
                <a:spcPct val="100000"/>
              </a:lnSpc>
              <a:spcBef>
                <a:spcPts val="600"/>
              </a:spcBef>
              <a:spcAft>
                <a:spcPts val="0"/>
              </a:spcAft>
              <a:buClr>
                <a:srgbClr val="000000"/>
              </a:buClr>
              <a:buSzPts val="1500"/>
              <a:buFont typeface="Arial"/>
              <a:buNone/>
            </a:pPr>
            <a:r>
              <a:t/>
            </a:r>
            <a:endParaRPr b="0" i="1" sz="1500" u="none" cap="none" strike="noStrike">
              <a:solidFill>
                <a:srgbClr val="333333"/>
              </a:solidFill>
              <a:latin typeface="Roboto"/>
              <a:ea typeface="Roboto"/>
              <a:cs typeface="Roboto"/>
              <a:sym typeface="Roboto"/>
            </a:endParaRPr>
          </a:p>
        </p:txBody>
      </p:sp>
      <p:sp>
        <p:nvSpPr>
          <p:cNvPr id="114" name="Google Shape;114;p3"/>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pic>
        <p:nvPicPr>
          <p:cNvPr descr="Risultati immagini per global impact investing network" id="115" name="Google Shape;115;p3"/>
          <p:cNvPicPr preferRelativeResize="0"/>
          <p:nvPr/>
        </p:nvPicPr>
        <p:blipFill rotWithShape="1">
          <a:blip r:embed="rId3">
            <a:alphaModFix/>
          </a:blip>
          <a:srcRect b="0" l="0" r="0" t="0"/>
          <a:stretch/>
        </p:blipFill>
        <p:spPr>
          <a:xfrm>
            <a:off x="7179478" y="2665775"/>
            <a:ext cx="1748874" cy="1002750"/>
          </a:xfrm>
          <a:prstGeom prst="rect">
            <a:avLst/>
          </a:prstGeom>
          <a:noFill/>
          <a:ln>
            <a:noFill/>
          </a:ln>
        </p:spPr>
      </p:pic>
      <p:pic>
        <p:nvPicPr>
          <p:cNvPr descr="Risultati immagini per gri" id="116" name="Google Shape;116;p3"/>
          <p:cNvPicPr preferRelativeResize="0"/>
          <p:nvPr/>
        </p:nvPicPr>
        <p:blipFill rotWithShape="1">
          <a:blip r:embed="rId4">
            <a:alphaModFix/>
          </a:blip>
          <a:srcRect b="0" l="0" r="0" t="0"/>
          <a:stretch/>
        </p:blipFill>
        <p:spPr>
          <a:xfrm>
            <a:off x="7715029" y="1373050"/>
            <a:ext cx="1075075" cy="1075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4"/>
          <p:cNvSpPr txBox="1"/>
          <p:nvPr/>
        </p:nvSpPr>
        <p:spPr>
          <a:xfrm>
            <a:off x="1485899" y="393700"/>
            <a:ext cx="6172200" cy="476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3087"/>
              </a:buClr>
              <a:buSzPts val="2600"/>
              <a:buFont typeface="Montserrat Medium"/>
              <a:buNone/>
            </a:pPr>
            <a:r>
              <a:rPr b="0" i="0" lang="it" sz="2600" u="none" cap="none" strike="noStrike">
                <a:solidFill>
                  <a:srgbClr val="003087"/>
                </a:solidFill>
                <a:latin typeface="Montserrat Medium"/>
                <a:ea typeface="Montserrat Medium"/>
                <a:cs typeface="Montserrat Medium"/>
                <a:sym typeface="Montserrat Medium"/>
              </a:rPr>
              <a:t>I contenuti del Questionario</a:t>
            </a:r>
            <a:endParaRPr b="0" i="0" sz="2600" u="none" cap="none" strike="noStrike">
              <a:solidFill>
                <a:srgbClr val="003087"/>
              </a:solidFill>
              <a:latin typeface="Montserrat Medium"/>
              <a:ea typeface="Montserrat Medium"/>
              <a:cs typeface="Montserrat Medium"/>
              <a:sym typeface="Montserrat Medium"/>
            </a:endParaRPr>
          </a:p>
        </p:txBody>
      </p:sp>
      <p:sp>
        <p:nvSpPr>
          <p:cNvPr id="122" name="Google Shape;122;p4"/>
          <p:cNvSpPr txBox="1"/>
          <p:nvPr/>
        </p:nvSpPr>
        <p:spPr>
          <a:xfrm>
            <a:off x="473625" y="1272800"/>
            <a:ext cx="7880700" cy="28407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333333"/>
                </a:solidFill>
                <a:latin typeface="Roboto"/>
                <a:ea typeface="Roboto"/>
                <a:cs typeface="Roboto"/>
                <a:sym typeface="Roboto"/>
              </a:rPr>
              <a:t>Il questionario d’impatto è composto da tre sezioni:</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1500">
              <a:solidFill>
                <a:srgbClr val="333333"/>
              </a:solidFill>
              <a:latin typeface="Roboto"/>
              <a:ea typeface="Roboto"/>
              <a:cs typeface="Roboto"/>
              <a:sym typeface="Roboto"/>
            </a:endParaRPr>
          </a:p>
          <a:p>
            <a:pPr indent="-323850" lvl="0" marL="457200" marR="0" rtl="0" algn="l">
              <a:lnSpc>
                <a:spcPct val="100000"/>
              </a:lnSpc>
              <a:spcBef>
                <a:spcPts val="1000"/>
              </a:spcBef>
              <a:spcAft>
                <a:spcPts val="0"/>
              </a:spcAft>
              <a:buClr>
                <a:srgbClr val="333333"/>
              </a:buClr>
              <a:buSzPts val="1500"/>
              <a:buFont typeface="Roboto"/>
              <a:buChar char="●"/>
            </a:pPr>
            <a:r>
              <a:rPr b="1" i="0" lang="it" sz="1500" u="none" cap="none" strike="noStrike">
                <a:solidFill>
                  <a:srgbClr val="333333"/>
                </a:solidFill>
                <a:latin typeface="Roboto"/>
                <a:ea typeface="Roboto"/>
                <a:cs typeface="Roboto"/>
                <a:sym typeface="Roboto"/>
              </a:rPr>
              <a:t>Aree di Valore Interno</a:t>
            </a:r>
            <a:r>
              <a:rPr b="0" i="0" lang="it" sz="1500" u="none" cap="none" strike="noStrike">
                <a:solidFill>
                  <a:srgbClr val="333333"/>
                </a:solidFill>
                <a:latin typeface="Roboto"/>
                <a:ea typeface="Roboto"/>
                <a:cs typeface="Roboto"/>
                <a:sym typeface="Roboto"/>
              </a:rPr>
              <a:t>: Contiene le domande che verranno rivolte al cliente riguardo alla loro responsabilità sociale d’impre</a:t>
            </a:r>
            <a:r>
              <a:rPr lang="it" sz="1500">
                <a:solidFill>
                  <a:srgbClr val="333333"/>
                </a:solidFill>
                <a:latin typeface="Roboto"/>
                <a:ea typeface="Roboto"/>
                <a:cs typeface="Roboto"/>
                <a:sym typeface="Roboto"/>
              </a:rPr>
              <a:t>sa. Su tale base viene elaborata una batteria di indicatori che rappresenta lo strumento principale di analisi del profilo di responsabilità del cliente.</a:t>
            </a:r>
            <a:endParaRPr sz="1500">
              <a:solidFill>
                <a:srgbClr val="333333"/>
              </a:solidFill>
              <a:latin typeface="Roboto"/>
              <a:ea typeface="Roboto"/>
              <a:cs typeface="Roboto"/>
              <a:sym typeface="Roboto"/>
            </a:endParaRPr>
          </a:p>
          <a:p>
            <a:pPr indent="-323850" lvl="0" marL="457200" marR="0" rtl="0" algn="l">
              <a:lnSpc>
                <a:spcPct val="100000"/>
              </a:lnSpc>
              <a:spcBef>
                <a:spcPts val="0"/>
              </a:spcBef>
              <a:spcAft>
                <a:spcPts val="0"/>
              </a:spcAft>
              <a:buClr>
                <a:srgbClr val="333333"/>
              </a:buClr>
              <a:buSzPts val="1500"/>
              <a:buFont typeface="Roboto"/>
              <a:buChar char="●"/>
            </a:pPr>
            <a:r>
              <a:rPr b="1" lang="it" sz="1500">
                <a:solidFill>
                  <a:srgbClr val="333333"/>
                </a:solidFill>
                <a:latin typeface="Roboto"/>
                <a:ea typeface="Roboto"/>
                <a:cs typeface="Roboto"/>
                <a:sym typeface="Roboto"/>
              </a:rPr>
              <a:t>Impatto Organizzazione</a:t>
            </a:r>
            <a:r>
              <a:rPr lang="it" sz="1500">
                <a:solidFill>
                  <a:srgbClr val="333333"/>
                </a:solidFill>
                <a:latin typeface="Roboto"/>
                <a:ea typeface="Roboto"/>
                <a:cs typeface="Roboto"/>
                <a:sym typeface="Roboto"/>
              </a:rPr>
              <a:t>: Vengono richiesti dati relativi all’impatto che l’organizzazione genera con la sua attività nel complesso</a:t>
            </a:r>
            <a:endParaRPr sz="1500">
              <a:solidFill>
                <a:srgbClr val="333333"/>
              </a:solidFill>
              <a:latin typeface="Roboto"/>
              <a:ea typeface="Roboto"/>
              <a:cs typeface="Roboto"/>
              <a:sym typeface="Roboto"/>
            </a:endParaRPr>
          </a:p>
          <a:p>
            <a:pPr indent="-323850" lvl="0" marL="457200" marR="0" rtl="0" algn="l">
              <a:lnSpc>
                <a:spcPct val="100000"/>
              </a:lnSpc>
              <a:spcBef>
                <a:spcPts val="0"/>
              </a:spcBef>
              <a:spcAft>
                <a:spcPts val="0"/>
              </a:spcAft>
              <a:buClr>
                <a:srgbClr val="333333"/>
              </a:buClr>
              <a:buSzPts val="1500"/>
              <a:buFont typeface="Roboto"/>
              <a:buChar char="●"/>
            </a:pPr>
            <a:r>
              <a:rPr b="1" i="0" lang="it" sz="1500" u="none" cap="none" strike="noStrike">
                <a:solidFill>
                  <a:srgbClr val="333333"/>
                </a:solidFill>
                <a:latin typeface="Roboto"/>
                <a:ea typeface="Roboto"/>
                <a:cs typeface="Roboto"/>
                <a:sym typeface="Roboto"/>
              </a:rPr>
              <a:t>Impatto Finanziamento</a:t>
            </a:r>
            <a:r>
              <a:rPr b="0" i="0" lang="it" sz="1500" u="none" cap="none" strike="noStrike">
                <a:solidFill>
                  <a:srgbClr val="333333"/>
                </a:solidFill>
                <a:latin typeface="Roboto"/>
                <a:ea typeface="Roboto"/>
                <a:cs typeface="Roboto"/>
                <a:sym typeface="Roboto"/>
              </a:rPr>
              <a:t>: Vengono richiesti al cliente dati relativi all’utilizzo che intend</a:t>
            </a:r>
            <a:r>
              <a:rPr lang="it" sz="1500">
                <a:solidFill>
                  <a:srgbClr val="333333"/>
                </a:solidFill>
                <a:latin typeface="Roboto"/>
                <a:ea typeface="Roboto"/>
                <a:cs typeface="Roboto"/>
                <a:sym typeface="Roboto"/>
              </a:rPr>
              <a:t>e </a:t>
            </a:r>
            <a:r>
              <a:rPr b="0" i="0" lang="it" sz="1500" u="none" cap="none" strike="noStrike">
                <a:solidFill>
                  <a:srgbClr val="333333"/>
                </a:solidFill>
                <a:latin typeface="Roboto"/>
                <a:ea typeface="Roboto"/>
                <a:cs typeface="Roboto"/>
                <a:sym typeface="Roboto"/>
              </a:rPr>
              <a:t>fare del finanziamento</a:t>
            </a:r>
            <a:endParaRPr b="0" i="0" sz="1500" u="none" cap="none" strike="noStrike">
              <a:solidFill>
                <a:srgbClr val="333333"/>
              </a:solidFill>
              <a:latin typeface="Roboto"/>
              <a:ea typeface="Roboto"/>
              <a:cs typeface="Roboto"/>
              <a:sym typeface="Roboto"/>
            </a:endParaRPr>
          </a:p>
          <a:p>
            <a:pPr indent="0" lvl="0" marL="0" marR="0" rtl="0" algn="l">
              <a:lnSpc>
                <a:spcPct val="100000"/>
              </a:lnSpc>
              <a:spcBef>
                <a:spcPts val="1000"/>
              </a:spcBef>
              <a:spcAft>
                <a:spcPts val="0"/>
              </a:spcAft>
              <a:buClr>
                <a:schemeClr val="lt1"/>
              </a:buClr>
              <a:buSzPts val="2000"/>
              <a:buFont typeface="Calibri"/>
              <a:buNone/>
            </a:pPr>
            <a:r>
              <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t/>
            </a:r>
            <a:endParaRPr b="0" i="0" sz="2000" u="none" cap="none" strike="noStrike">
              <a:solidFill>
                <a:srgbClr val="333333"/>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500"/>
              <a:buFont typeface="Arial"/>
              <a:buNone/>
            </a:pPr>
            <a:r>
              <a:t/>
            </a:r>
            <a:endParaRPr b="0" i="0" sz="1500" u="none" cap="none" strike="noStrike">
              <a:solidFill>
                <a:srgbClr val="333333"/>
              </a:solidFill>
              <a:latin typeface="Roboto"/>
              <a:ea typeface="Roboto"/>
              <a:cs typeface="Roboto"/>
              <a:sym typeface="Roboto"/>
            </a:endParaRPr>
          </a:p>
        </p:txBody>
      </p:sp>
      <p:sp>
        <p:nvSpPr>
          <p:cNvPr id="123" name="Google Shape;123;p4"/>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5"/>
          <p:cNvSpPr txBox="1"/>
          <p:nvPr/>
        </p:nvSpPr>
        <p:spPr>
          <a:xfrm>
            <a:off x="1485900" y="196200"/>
            <a:ext cx="6172200" cy="844200"/>
          </a:xfrm>
          <a:prstGeom prst="rect">
            <a:avLst/>
          </a:prstGeom>
          <a:noFill/>
          <a:ln>
            <a:noFill/>
          </a:ln>
        </p:spPr>
        <p:txBody>
          <a:bodyPr anchorCtr="0" anchor="t" bIns="35100" lIns="35100" spcFirstLastPara="1" rIns="35100" wrap="square" tIns="35100">
            <a:noAutofit/>
          </a:bodyPr>
          <a:lstStyle/>
          <a:p>
            <a:pPr indent="0" lvl="0" marL="0" marR="0" rtl="0" algn="ctr">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L</a:t>
            </a:r>
            <a:r>
              <a:rPr b="0" i="0" lang="it" sz="2600" u="none" cap="none" strike="noStrike">
                <a:solidFill>
                  <a:srgbClr val="003087"/>
                </a:solidFill>
                <a:latin typeface="Montserrat Medium"/>
                <a:ea typeface="Montserrat Medium"/>
                <a:cs typeface="Montserrat Medium"/>
                <a:sym typeface="Montserrat Medium"/>
              </a:rPr>
              <a:t>e Aree di Valore Interno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
        <p:nvSpPr>
          <p:cNvPr id="129" name="Google Shape;129;p5"/>
          <p:cNvSpPr txBox="1"/>
          <p:nvPr/>
        </p:nvSpPr>
        <p:spPr>
          <a:xfrm>
            <a:off x="1088075" y="1067650"/>
            <a:ext cx="5862300" cy="3236400"/>
          </a:xfrm>
          <a:prstGeom prst="rect">
            <a:avLst/>
          </a:prstGeom>
          <a:noFill/>
          <a:ln>
            <a:noFill/>
          </a:ln>
        </p:spPr>
        <p:txBody>
          <a:bodyPr anchorCtr="0" anchor="t" bIns="35100" lIns="35100" spcFirstLastPara="1" rIns="35100" wrap="square" tIns="35100">
            <a:noAutofit/>
          </a:bodyPr>
          <a:lstStyle/>
          <a:p>
            <a:pPr indent="-381000" lvl="0" marL="457200" marR="0" rtl="0" algn="l">
              <a:lnSpc>
                <a:spcPct val="115000"/>
              </a:lnSpc>
              <a:spcBef>
                <a:spcPts val="600"/>
              </a:spcBef>
              <a:spcAft>
                <a:spcPts val="0"/>
              </a:spcAft>
              <a:buClr>
                <a:srgbClr val="333333"/>
              </a:buClr>
              <a:buSzPts val="2400"/>
              <a:buFont typeface="Roboto"/>
              <a:buAutoNum type="arabicPeriod"/>
            </a:pPr>
            <a:r>
              <a:rPr b="0" i="0" lang="it" sz="2400" u="none" cap="none" strike="noStrike">
                <a:solidFill>
                  <a:srgbClr val="333333"/>
                </a:solidFill>
                <a:latin typeface="Roboto"/>
                <a:ea typeface="Roboto"/>
                <a:cs typeface="Roboto"/>
                <a:sym typeface="Roboto"/>
              </a:rPr>
              <a:t>Governance</a:t>
            </a:r>
            <a:endParaRPr sz="2400">
              <a:solidFill>
                <a:srgbClr val="333333"/>
              </a:solidFill>
              <a:latin typeface="Roboto"/>
              <a:ea typeface="Roboto"/>
              <a:cs typeface="Roboto"/>
              <a:sym typeface="Roboto"/>
            </a:endParaRPr>
          </a:p>
          <a:p>
            <a:pPr indent="-381000" lvl="0" marL="457200" marR="0" rtl="0" algn="l">
              <a:lnSpc>
                <a:spcPct val="115000"/>
              </a:lnSpc>
              <a:spcBef>
                <a:spcPts val="0"/>
              </a:spcBef>
              <a:spcAft>
                <a:spcPts val="0"/>
              </a:spcAft>
              <a:buClr>
                <a:srgbClr val="333333"/>
              </a:buClr>
              <a:buSzPts val="2400"/>
              <a:buFont typeface="Roboto"/>
              <a:buAutoNum type="arabicPeriod"/>
            </a:pPr>
            <a:r>
              <a:rPr lang="it" sz="2400">
                <a:solidFill>
                  <a:srgbClr val="333333"/>
                </a:solidFill>
                <a:latin typeface="Roboto"/>
                <a:ea typeface="Roboto"/>
                <a:cs typeface="Roboto"/>
                <a:sym typeface="Roboto"/>
              </a:rPr>
              <a:t>Lavoro</a:t>
            </a:r>
            <a:endParaRPr sz="2400">
              <a:solidFill>
                <a:srgbClr val="333333"/>
              </a:solidFill>
              <a:latin typeface="Roboto"/>
              <a:ea typeface="Roboto"/>
              <a:cs typeface="Roboto"/>
              <a:sym typeface="Roboto"/>
            </a:endParaRPr>
          </a:p>
          <a:p>
            <a:pPr indent="-381000" lvl="0" marL="457200" marR="0" rtl="0" algn="l">
              <a:lnSpc>
                <a:spcPct val="115000"/>
              </a:lnSpc>
              <a:spcBef>
                <a:spcPts val="0"/>
              </a:spcBef>
              <a:spcAft>
                <a:spcPts val="0"/>
              </a:spcAft>
              <a:buClr>
                <a:srgbClr val="333333"/>
              </a:buClr>
              <a:buSzPts val="2400"/>
              <a:buFont typeface="Roboto"/>
              <a:buAutoNum type="arabicPeriod"/>
            </a:pPr>
            <a:r>
              <a:rPr lang="it" sz="2400">
                <a:solidFill>
                  <a:srgbClr val="333333"/>
                </a:solidFill>
                <a:latin typeface="Roboto"/>
                <a:ea typeface="Roboto"/>
                <a:cs typeface="Roboto"/>
                <a:sym typeface="Roboto"/>
              </a:rPr>
              <a:t>Filiera</a:t>
            </a:r>
            <a:endParaRPr sz="2400">
              <a:solidFill>
                <a:srgbClr val="333333"/>
              </a:solidFill>
              <a:latin typeface="Roboto"/>
              <a:ea typeface="Roboto"/>
              <a:cs typeface="Roboto"/>
              <a:sym typeface="Roboto"/>
            </a:endParaRPr>
          </a:p>
          <a:p>
            <a:pPr indent="-381000" lvl="0" marL="457200" marR="0" rtl="0" algn="l">
              <a:lnSpc>
                <a:spcPct val="115000"/>
              </a:lnSpc>
              <a:spcBef>
                <a:spcPts val="0"/>
              </a:spcBef>
              <a:spcAft>
                <a:spcPts val="0"/>
              </a:spcAft>
              <a:buClr>
                <a:srgbClr val="333333"/>
              </a:buClr>
              <a:buSzPts val="2400"/>
              <a:buFont typeface="Roboto"/>
              <a:buAutoNum type="arabicPeriod"/>
            </a:pPr>
            <a:r>
              <a:rPr lang="it" sz="2400">
                <a:solidFill>
                  <a:srgbClr val="333333"/>
                </a:solidFill>
                <a:latin typeface="Roboto"/>
                <a:ea typeface="Roboto"/>
                <a:cs typeface="Roboto"/>
                <a:sym typeface="Roboto"/>
              </a:rPr>
              <a:t>Qualità di prodotto</a:t>
            </a:r>
            <a:endParaRPr sz="2400">
              <a:solidFill>
                <a:srgbClr val="333333"/>
              </a:solidFill>
              <a:latin typeface="Roboto"/>
              <a:ea typeface="Roboto"/>
              <a:cs typeface="Roboto"/>
              <a:sym typeface="Roboto"/>
            </a:endParaRPr>
          </a:p>
          <a:p>
            <a:pPr indent="-381000" lvl="0" marL="457200" marR="0" rtl="0" algn="l">
              <a:lnSpc>
                <a:spcPct val="115000"/>
              </a:lnSpc>
              <a:spcBef>
                <a:spcPts val="0"/>
              </a:spcBef>
              <a:spcAft>
                <a:spcPts val="0"/>
              </a:spcAft>
              <a:buClr>
                <a:srgbClr val="333333"/>
              </a:buClr>
              <a:buSzPts val="2400"/>
              <a:buFont typeface="Roboto"/>
              <a:buAutoNum type="arabicPeriod"/>
            </a:pPr>
            <a:r>
              <a:rPr b="0" i="0" lang="it" sz="2400" u="none" cap="none" strike="noStrike">
                <a:solidFill>
                  <a:srgbClr val="333333"/>
                </a:solidFill>
                <a:latin typeface="Roboto"/>
                <a:ea typeface="Roboto"/>
                <a:cs typeface="Roboto"/>
                <a:sym typeface="Roboto"/>
              </a:rPr>
              <a:t>Ambiente</a:t>
            </a:r>
            <a:endParaRPr sz="2400">
              <a:solidFill>
                <a:srgbClr val="333333"/>
              </a:solidFill>
              <a:latin typeface="Roboto"/>
              <a:ea typeface="Roboto"/>
              <a:cs typeface="Roboto"/>
              <a:sym typeface="Roboto"/>
            </a:endParaRPr>
          </a:p>
          <a:p>
            <a:pPr indent="-381000" lvl="0" marL="457200" marR="0" rtl="0" algn="l">
              <a:lnSpc>
                <a:spcPct val="115000"/>
              </a:lnSpc>
              <a:spcBef>
                <a:spcPts val="0"/>
              </a:spcBef>
              <a:spcAft>
                <a:spcPts val="0"/>
              </a:spcAft>
              <a:buClr>
                <a:srgbClr val="333333"/>
              </a:buClr>
              <a:buSzPts val="2400"/>
              <a:buFont typeface="Roboto"/>
              <a:buAutoNum type="arabicPeriod"/>
            </a:pPr>
            <a:r>
              <a:rPr b="0" i="0" lang="it" sz="2400" u="none" cap="none" strike="noStrike">
                <a:solidFill>
                  <a:srgbClr val="333333"/>
                </a:solidFill>
                <a:latin typeface="Roboto"/>
                <a:ea typeface="Roboto"/>
                <a:cs typeface="Roboto"/>
                <a:sym typeface="Roboto"/>
              </a:rPr>
              <a:t>Reti e Comunità</a:t>
            </a:r>
            <a:endParaRPr sz="2400">
              <a:solidFill>
                <a:srgbClr val="333333"/>
              </a:solidFill>
              <a:latin typeface="Roboto"/>
              <a:ea typeface="Roboto"/>
              <a:cs typeface="Roboto"/>
              <a:sym typeface="Roboto"/>
            </a:endParaRPr>
          </a:p>
          <a:p>
            <a:pPr indent="-381000" lvl="0" marL="457200" marR="0" rtl="0" algn="l">
              <a:lnSpc>
                <a:spcPct val="115000"/>
              </a:lnSpc>
              <a:spcBef>
                <a:spcPts val="0"/>
              </a:spcBef>
              <a:spcAft>
                <a:spcPts val="0"/>
              </a:spcAft>
              <a:buClr>
                <a:srgbClr val="333333"/>
              </a:buClr>
              <a:buSzPts val="2400"/>
              <a:buFont typeface="Roboto"/>
              <a:buAutoNum type="arabicPeriod"/>
            </a:pPr>
            <a:r>
              <a:rPr b="0" i="0" lang="it" sz="2400" u="none" cap="none" strike="noStrike">
                <a:solidFill>
                  <a:srgbClr val="333333"/>
                </a:solidFill>
                <a:latin typeface="Roboto"/>
                <a:ea typeface="Roboto"/>
                <a:cs typeface="Roboto"/>
                <a:sym typeface="Roboto"/>
              </a:rPr>
              <a:t>CSR e Legalità</a:t>
            </a:r>
            <a:endParaRPr b="0" i="0" sz="2400" u="none" cap="none" strike="noStrike">
              <a:solidFill>
                <a:srgbClr val="333333"/>
              </a:solidFill>
              <a:latin typeface="Roboto"/>
              <a:ea typeface="Roboto"/>
              <a:cs typeface="Roboto"/>
              <a:sym typeface="Roboto"/>
            </a:endParaRPr>
          </a:p>
        </p:txBody>
      </p:sp>
      <p:sp>
        <p:nvSpPr>
          <p:cNvPr id="130" name="Google Shape;130;p5"/>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g6cc1d04d9d_0_15"/>
          <p:cNvSpPr txBox="1"/>
          <p:nvPr/>
        </p:nvSpPr>
        <p:spPr>
          <a:xfrm>
            <a:off x="473625" y="939875"/>
            <a:ext cx="7880700" cy="3727200"/>
          </a:xfrm>
          <a:prstGeom prst="rect">
            <a:avLst/>
          </a:prstGeom>
          <a:noFill/>
          <a:ln>
            <a:noFill/>
          </a:ln>
        </p:spPr>
        <p:txBody>
          <a:bodyPr anchorCtr="0" anchor="t" bIns="35100" lIns="35100" spcFirstLastPara="1" rIns="35100" wrap="square" tIns="35100">
            <a:noAutofit/>
          </a:bodyPr>
          <a:lstStyle/>
          <a:p>
            <a:pPr indent="0" lvl="0" marL="0" marR="0" rtl="0" algn="l">
              <a:lnSpc>
                <a:spcPct val="100000"/>
              </a:lnSpc>
              <a:spcBef>
                <a:spcPts val="0"/>
              </a:spcBef>
              <a:spcAft>
                <a:spcPts val="0"/>
              </a:spcAft>
              <a:buClr>
                <a:srgbClr val="000000"/>
              </a:buClr>
              <a:buSzPts val="1500"/>
              <a:buFont typeface="Arial"/>
              <a:buNone/>
            </a:pPr>
            <a:r>
              <a:rPr b="0" i="0" lang="it" sz="1500" u="none" cap="none" strike="noStrike">
                <a:solidFill>
                  <a:srgbClr val="333333"/>
                </a:solidFill>
                <a:latin typeface="Roboto"/>
                <a:ea typeface="Roboto"/>
                <a:cs typeface="Roboto"/>
                <a:sym typeface="Roboto"/>
              </a:rPr>
              <a:t>Di fronte al</a:t>
            </a:r>
            <a:r>
              <a:rPr lang="it" sz="1500">
                <a:solidFill>
                  <a:srgbClr val="333333"/>
                </a:solidFill>
                <a:latin typeface="Roboto"/>
                <a:ea typeface="Roboto"/>
                <a:cs typeface="Roboto"/>
                <a:sym typeface="Roboto"/>
              </a:rPr>
              <a:t> dinamico s</a:t>
            </a:r>
            <a:r>
              <a:rPr b="0" i="0" lang="it" sz="1500" u="none" cap="none" strike="noStrike">
                <a:solidFill>
                  <a:srgbClr val="333333"/>
                </a:solidFill>
                <a:latin typeface="Roboto"/>
                <a:ea typeface="Roboto"/>
                <a:cs typeface="Roboto"/>
                <a:sym typeface="Roboto"/>
              </a:rPr>
              <a:t>cenario </a:t>
            </a:r>
            <a:r>
              <a:rPr lang="it" sz="1500">
                <a:solidFill>
                  <a:srgbClr val="333333"/>
                </a:solidFill>
                <a:latin typeface="Roboto"/>
                <a:ea typeface="Roboto"/>
                <a:cs typeface="Roboto"/>
                <a:sym typeface="Roboto"/>
              </a:rPr>
              <a:t>della nostra società contemporanea</a:t>
            </a:r>
            <a:r>
              <a:rPr b="0" i="0" lang="it" sz="1500" u="none" cap="none" strike="noStrike">
                <a:solidFill>
                  <a:srgbClr val="333333"/>
                </a:solidFill>
                <a:latin typeface="Roboto"/>
                <a:ea typeface="Roboto"/>
                <a:cs typeface="Roboto"/>
                <a:sym typeface="Roboto"/>
              </a:rPr>
              <a:t> Banca Etica ha deciso di attualizzare le modalità con le quali perseguire la propria missione</a:t>
            </a:r>
            <a:r>
              <a:rPr lang="it" sz="1500">
                <a:solidFill>
                  <a:srgbClr val="333333"/>
                </a:solidFill>
                <a:latin typeface="Roboto"/>
                <a:ea typeface="Roboto"/>
                <a:cs typeface="Roboto"/>
                <a:sym typeface="Roboto"/>
              </a:rPr>
              <a:t>, ovvero:</a:t>
            </a:r>
            <a:endParaRPr sz="1500">
              <a:solidFill>
                <a:srgbClr val="3333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500"/>
              <a:buFont typeface="Arial"/>
              <a:buNone/>
            </a:pPr>
            <a:r>
              <a:t/>
            </a:r>
            <a:endParaRPr sz="700">
              <a:solidFill>
                <a:srgbClr val="333333"/>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500"/>
              <a:buFont typeface="Arial"/>
              <a:buNone/>
            </a:pPr>
            <a:r>
              <a:rPr b="1" i="0" lang="it" sz="1500" u="none" cap="none" strike="noStrike">
                <a:solidFill>
                  <a:srgbClr val="333333"/>
                </a:solidFill>
                <a:latin typeface="Roboto"/>
                <a:ea typeface="Roboto"/>
                <a:cs typeface="Roboto"/>
                <a:sym typeface="Roboto"/>
              </a:rPr>
              <a:t>supera</a:t>
            </a:r>
            <a:r>
              <a:rPr b="1" lang="it" sz="1500">
                <a:solidFill>
                  <a:srgbClr val="333333"/>
                </a:solidFill>
                <a:latin typeface="Roboto"/>
                <a:ea typeface="Roboto"/>
                <a:cs typeface="Roboto"/>
                <a:sym typeface="Roboto"/>
              </a:rPr>
              <a:t>re</a:t>
            </a:r>
            <a:r>
              <a:rPr b="1" i="0" lang="it" sz="1500" u="none" cap="none" strike="noStrike">
                <a:solidFill>
                  <a:srgbClr val="333333"/>
                </a:solidFill>
                <a:latin typeface="Roboto"/>
                <a:ea typeface="Roboto"/>
                <a:cs typeface="Roboto"/>
                <a:sym typeface="Roboto"/>
              </a:rPr>
              <a:t> la logica dei settori di intervento</a:t>
            </a:r>
            <a:endParaRPr b="1" sz="1500">
              <a:solidFill>
                <a:srgbClr val="333333"/>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500"/>
              <a:buFont typeface="Arial"/>
              <a:buNone/>
            </a:pPr>
            <a:r>
              <a:rPr b="1" i="0" lang="it" sz="1500" u="none" cap="none" strike="noStrike">
                <a:solidFill>
                  <a:srgbClr val="333333"/>
                </a:solidFill>
                <a:latin typeface="Roboto"/>
                <a:ea typeface="Roboto"/>
                <a:cs typeface="Roboto"/>
                <a:sym typeface="Roboto"/>
              </a:rPr>
              <a:t>per concentrarsi su aree di bisogni ai quali dare risposta</a:t>
            </a:r>
            <a:endParaRPr sz="1500">
              <a:solidFill>
                <a:srgbClr val="333333"/>
              </a:solidFill>
              <a:latin typeface="Roboto"/>
              <a:ea typeface="Roboto"/>
              <a:cs typeface="Roboto"/>
              <a:sym typeface="Roboto"/>
            </a:endParaRPr>
          </a:p>
        </p:txBody>
      </p:sp>
      <p:sp>
        <p:nvSpPr>
          <p:cNvPr id="136" name="Google Shape;136;g6cc1d04d9d_0_15"/>
          <p:cNvSpPr txBox="1"/>
          <p:nvPr/>
        </p:nvSpPr>
        <p:spPr>
          <a:xfrm>
            <a:off x="262466" y="4743274"/>
            <a:ext cx="2197200" cy="197100"/>
          </a:xfrm>
          <a:prstGeom prst="rect">
            <a:avLst/>
          </a:prstGeom>
          <a:noFill/>
          <a:ln>
            <a:noFill/>
          </a:ln>
        </p:spPr>
        <p:txBody>
          <a:bodyPr anchorCtr="0" anchor="ctr" bIns="35100" lIns="35100" spcFirstLastPara="1" rIns="35100" wrap="square" tIns="35100">
            <a:noAutofit/>
          </a:bodyPr>
          <a:lstStyle/>
          <a:p>
            <a:pPr indent="0" lvl="0" marL="0" marR="0" rtl="0" algn="l">
              <a:lnSpc>
                <a:spcPct val="100000"/>
              </a:lnSpc>
              <a:spcBef>
                <a:spcPts val="0"/>
              </a:spcBef>
              <a:spcAft>
                <a:spcPts val="0"/>
              </a:spcAft>
              <a:buClr>
                <a:srgbClr val="003087"/>
              </a:buClr>
              <a:buSzPts val="800"/>
              <a:buFont typeface="Montserrat Medium"/>
              <a:buNone/>
            </a:pPr>
            <a:r>
              <a:rPr b="0" i="0" lang="it" sz="800" u="none" cap="none" strike="noStrike">
                <a:solidFill>
                  <a:srgbClr val="003087"/>
                </a:solidFill>
                <a:latin typeface="Montserrat Medium"/>
                <a:ea typeface="Montserrat Medium"/>
                <a:cs typeface="Montserrat Medium"/>
                <a:sym typeface="Montserrat Medium"/>
              </a:rPr>
              <a:t>Banca Popolare Etica</a:t>
            </a:r>
            <a:endParaRPr b="0" i="0" sz="1400" u="none" cap="none" strike="noStrike">
              <a:solidFill>
                <a:srgbClr val="000000"/>
              </a:solidFill>
              <a:latin typeface="Arial"/>
              <a:ea typeface="Arial"/>
              <a:cs typeface="Arial"/>
              <a:sym typeface="Arial"/>
            </a:endParaRPr>
          </a:p>
        </p:txBody>
      </p:sp>
      <p:graphicFrame>
        <p:nvGraphicFramePr>
          <p:cNvPr id="137" name="Google Shape;137;g6cc1d04d9d_0_15"/>
          <p:cNvGraphicFramePr/>
          <p:nvPr/>
        </p:nvGraphicFramePr>
        <p:xfrm>
          <a:off x="876300" y="2305050"/>
          <a:ext cx="3000000" cy="3000000"/>
        </p:xfrm>
        <a:graphic>
          <a:graphicData uri="http://schemas.openxmlformats.org/drawingml/2006/table">
            <a:tbl>
              <a:tblPr>
                <a:noFill/>
                <a:tableStyleId>{E8E20819-C36B-47C7-B005-3934A507C8F9}</a:tableStyleId>
              </a:tblPr>
              <a:tblGrid>
                <a:gridCol w="2719075"/>
                <a:gridCol w="2193025"/>
                <a:gridCol w="2326900"/>
              </a:tblGrid>
              <a:tr h="381000">
                <a:tc>
                  <a:txBody>
                    <a:bodyPr/>
                    <a:lstStyle/>
                    <a:p>
                      <a:pPr indent="0" lvl="0" marL="0" rtl="0" algn="l">
                        <a:spcBef>
                          <a:spcPts val="0"/>
                        </a:spcBef>
                        <a:spcAft>
                          <a:spcPts val="0"/>
                        </a:spcAft>
                        <a:buClr>
                          <a:schemeClr val="dk1"/>
                        </a:buClr>
                        <a:buSzPts val="1500"/>
                        <a:buFont typeface="Arial"/>
                        <a:buNone/>
                      </a:pPr>
                      <a:r>
                        <a:rPr lang="it" sz="1200">
                          <a:solidFill>
                            <a:srgbClr val="333333"/>
                          </a:solidFill>
                          <a:latin typeface="Roboto"/>
                          <a:ea typeface="Roboto"/>
                          <a:cs typeface="Roboto"/>
                          <a:sym typeface="Roboto"/>
                        </a:rPr>
                        <a:t>salute e qualità della vita (specie per i soggetti fragili)</a:t>
                      </a:r>
                      <a:endParaRPr sz="12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it" sz="1200">
                          <a:solidFill>
                            <a:srgbClr val="333333"/>
                          </a:solidFill>
                          <a:latin typeface="Roboto"/>
                          <a:ea typeface="Roboto"/>
                          <a:cs typeface="Roboto"/>
                          <a:sym typeface="Roboto"/>
                        </a:rPr>
                        <a:t>inclusione sociale e lavorativa</a:t>
                      </a:r>
                      <a:endParaRPr sz="1200">
                        <a:solidFill>
                          <a:srgbClr val="333333"/>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it" sz="1200">
                          <a:solidFill>
                            <a:srgbClr val="333333"/>
                          </a:solidFill>
                          <a:latin typeface="Roboto"/>
                          <a:ea typeface="Roboto"/>
                          <a:cs typeface="Roboto"/>
                          <a:sym typeface="Roboto"/>
                        </a:rPr>
                        <a:t>accesso alla casa</a:t>
                      </a:r>
                      <a:endParaRPr sz="12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it" sz="1200">
                          <a:solidFill>
                            <a:srgbClr val="333333"/>
                          </a:solidFill>
                          <a:latin typeface="Roboto"/>
                          <a:ea typeface="Roboto"/>
                          <a:cs typeface="Roboto"/>
                          <a:sym typeface="Roboto"/>
                        </a:rPr>
                        <a:t>tutela dell’ambiente</a:t>
                      </a:r>
                      <a:endParaRPr sz="1200">
                        <a:solidFill>
                          <a:srgbClr val="333333"/>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it" sz="1200">
                          <a:solidFill>
                            <a:srgbClr val="333333"/>
                          </a:solidFill>
                          <a:latin typeface="Roboto"/>
                          <a:ea typeface="Roboto"/>
                          <a:cs typeface="Roboto"/>
                          <a:sym typeface="Roboto"/>
                        </a:rPr>
                        <a:t>istruzione e ricerca</a:t>
                      </a:r>
                      <a:endParaRPr sz="1200">
                        <a:solidFill>
                          <a:srgbClr val="333333"/>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it" sz="1200">
                          <a:solidFill>
                            <a:srgbClr val="333333"/>
                          </a:solidFill>
                          <a:latin typeface="Roboto"/>
                          <a:ea typeface="Roboto"/>
                          <a:cs typeface="Roboto"/>
                          <a:sym typeface="Roboto"/>
                        </a:rPr>
                        <a:t>sviluppo economico, umano e sociale</a:t>
                      </a:r>
                      <a:endParaRPr sz="1200">
                        <a:solidFill>
                          <a:srgbClr val="333333"/>
                        </a:solidFill>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Clr>
                          <a:schemeClr val="dk1"/>
                        </a:buClr>
                        <a:buSzPts val="1500"/>
                        <a:buFont typeface="Arial"/>
                        <a:buNone/>
                      </a:pPr>
                      <a:r>
                        <a:rPr lang="it" sz="1200">
                          <a:solidFill>
                            <a:srgbClr val="333333"/>
                          </a:solidFill>
                          <a:latin typeface="Roboto"/>
                          <a:ea typeface="Roboto"/>
                          <a:cs typeface="Roboto"/>
                          <a:sym typeface="Roboto"/>
                        </a:rPr>
                        <a:t>coesione sociale</a:t>
                      </a:r>
                      <a:endParaRPr sz="1200">
                        <a:solidFill>
                          <a:srgbClr val="333333"/>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it" sz="1200">
                          <a:solidFill>
                            <a:srgbClr val="333333"/>
                          </a:solidFill>
                          <a:latin typeface="Roboto"/>
                          <a:ea typeface="Roboto"/>
                          <a:cs typeface="Roboto"/>
                          <a:sym typeface="Roboto"/>
                        </a:rPr>
                        <a:t>tutela dei diritti</a:t>
                      </a:r>
                      <a:endParaRPr sz="1200">
                        <a:solidFill>
                          <a:srgbClr val="333333"/>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Clr>
                          <a:schemeClr val="dk1"/>
                        </a:buClr>
                        <a:buSzPts val="1500"/>
                        <a:buFont typeface="Arial"/>
                        <a:buNone/>
                      </a:pPr>
                      <a:r>
                        <a:rPr lang="it" sz="1200">
                          <a:solidFill>
                            <a:srgbClr val="333333"/>
                          </a:solidFill>
                          <a:latin typeface="Roboto"/>
                          <a:ea typeface="Roboto"/>
                          <a:cs typeface="Roboto"/>
                          <a:sym typeface="Roboto"/>
                        </a:rPr>
                        <a:t> partecipazione</a:t>
                      </a:r>
                      <a:endParaRPr sz="1200">
                        <a:solidFill>
                          <a:srgbClr val="333333"/>
                        </a:solidFill>
                        <a:latin typeface="Roboto"/>
                        <a:ea typeface="Roboto"/>
                        <a:cs typeface="Roboto"/>
                        <a:sym typeface="Roboto"/>
                      </a:endParaRPr>
                    </a:p>
                    <a:p>
                      <a:pPr indent="0" lvl="0" marL="0" rtl="0" algn="l">
                        <a:spcBef>
                          <a:spcPts val="0"/>
                        </a:spcBef>
                        <a:spcAft>
                          <a:spcPts val="0"/>
                        </a:spcAft>
                        <a:buClr>
                          <a:schemeClr val="dk1"/>
                        </a:buClr>
                        <a:buSzPts val="1500"/>
                        <a:buFont typeface="Arial"/>
                        <a:buNone/>
                      </a:pPr>
                      <a:r>
                        <a:rPr lang="it" sz="1200">
                          <a:solidFill>
                            <a:srgbClr val="333333"/>
                          </a:solidFill>
                          <a:latin typeface="Roboto"/>
                          <a:ea typeface="Roboto"/>
                          <a:cs typeface="Roboto"/>
                          <a:sym typeface="Roboto"/>
                        </a:rPr>
                        <a:t>solidarietà e volontariato</a:t>
                      </a:r>
                      <a:endParaRPr sz="1200">
                        <a:solidFill>
                          <a:srgbClr val="333333"/>
                        </a:solidFill>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Clr>
                          <a:schemeClr val="dk1"/>
                        </a:buClr>
                        <a:buSzPts val="1500"/>
                        <a:buFont typeface="Arial"/>
                        <a:buNone/>
                      </a:pPr>
                      <a:r>
                        <a:rPr lang="it" sz="1200">
                          <a:solidFill>
                            <a:srgbClr val="333333"/>
                          </a:solidFill>
                          <a:latin typeface="Roboto"/>
                          <a:ea typeface="Roboto"/>
                          <a:cs typeface="Roboto"/>
                          <a:sym typeface="Roboto"/>
                        </a:rPr>
                        <a:t>cultura della legalità e partecipazione</a:t>
                      </a:r>
                      <a:endParaRPr sz="1200">
                        <a:solidFill>
                          <a:srgbClr val="333333"/>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Clr>
                          <a:schemeClr val="dk1"/>
                        </a:buClr>
                        <a:buSzPts val="1500"/>
                        <a:buFont typeface="Arial"/>
                        <a:buNone/>
                      </a:pPr>
                      <a:r>
                        <a:rPr lang="it" sz="1200">
                          <a:solidFill>
                            <a:srgbClr val="333333"/>
                          </a:solidFill>
                          <a:latin typeface="Roboto"/>
                          <a:ea typeface="Roboto"/>
                          <a:cs typeface="Roboto"/>
                          <a:sym typeface="Roboto"/>
                        </a:rPr>
                        <a:t>cooperazione internazionale</a:t>
                      </a:r>
                      <a:endParaRPr sz="1200">
                        <a:solidFill>
                          <a:srgbClr val="333333"/>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Clr>
                          <a:schemeClr val="dk1"/>
                        </a:buClr>
                        <a:buSzPts val="1500"/>
                        <a:buFont typeface="Arial"/>
                        <a:buNone/>
                      </a:pPr>
                      <a:r>
                        <a:rPr lang="it" sz="1200">
                          <a:solidFill>
                            <a:srgbClr val="333333"/>
                          </a:solidFill>
                          <a:latin typeface="Roboto"/>
                          <a:ea typeface="Roboto"/>
                          <a:cs typeface="Roboto"/>
                          <a:sym typeface="Roboto"/>
                        </a:rPr>
                        <a:t>cultura e sport.</a:t>
                      </a:r>
                      <a:endParaRPr sz="1200">
                        <a:solidFill>
                          <a:srgbClr val="333333"/>
                        </a:solidFill>
                        <a:latin typeface="Roboto"/>
                        <a:ea typeface="Roboto"/>
                        <a:cs typeface="Roboto"/>
                        <a:sym typeface="Roboto"/>
                      </a:endParaRPr>
                    </a:p>
                  </a:txBody>
                  <a:tcPr marT="91425" marB="91425" marR="91425" marL="91425"/>
                </a:tc>
              </a:tr>
            </a:tbl>
          </a:graphicData>
        </a:graphic>
      </p:graphicFrame>
      <p:sp>
        <p:nvSpPr>
          <p:cNvPr id="138" name="Google Shape;138;g6cc1d04d9d_0_15"/>
          <p:cNvSpPr txBox="1"/>
          <p:nvPr/>
        </p:nvSpPr>
        <p:spPr>
          <a:xfrm>
            <a:off x="1477500" y="329475"/>
            <a:ext cx="6172200" cy="459600"/>
          </a:xfrm>
          <a:prstGeom prst="rect">
            <a:avLst/>
          </a:prstGeom>
          <a:noFill/>
          <a:ln>
            <a:noFill/>
          </a:ln>
        </p:spPr>
        <p:txBody>
          <a:bodyPr anchorCtr="0" anchor="t" bIns="35100" lIns="35100" spcFirstLastPara="1" rIns="35100" wrap="square" tIns="35100">
            <a:noAutofit/>
          </a:bodyPr>
          <a:lstStyle/>
          <a:p>
            <a:pPr indent="0" lvl="0" marL="0" marR="0" rtl="0" algn="ctr">
              <a:lnSpc>
                <a:spcPct val="100000"/>
              </a:lnSpc>
              <a:spcBef>
                <a:spcPts val="0"/>
              </a:spcBef>
              <a:spcAft>
                <a:spcPts val="0"/>
              </a:spcAft>
              <a:buClr>
                <a:srgbClr val="003087"/>
              </a:buClr>
              <a:buSzPts val="2600"/>
              <a:buFont typeface="Montserrat Medium"/>
              <a:buNone/>
            </a:pPr>
            <a:r>
              <a:rPr lang="it" sz="2600">
                <a:solidFill>
                  <a:srgbClr val="003087"/>
                </a:solidFill>
                <a:latin typeface="Montserrat Medium"/>
                <a:ea typeface="Montserrat Medium"/>
                <a:cs typeface="Montserrat Medium"/>
                <a:sym typeface="Montserrat Medium"/>
              </a:rPr>
              <a:t>L</a:t>
            </a:r>
            <a:r>
              <a:rPr b="0" i="0" lang="it" sz="2600" u="none" cap="none" strike="noStrike">
                <a:solidFill>
                  <a:srgbClr val="003087"/>
                </a:solidFill>
                <a:latin typeface="Montserrat Medium"/>
                <a:ea typeface="Montserrat Medium"/>
                <a:cs typeface="Montserrat Medium"/>
                <a:sym typeface="Montserrat Medium"/>
              </a:rPr>
              <a:t>e Aree di Valore Interno</a:t>
            </a:r>
            <a:r>
              <a:rPr lang="it" sz="2600">
                <a:solidFill>
                  <a:srgbClr val="003087"/>
                </a:solidFill>
                <a:latin typeface="Montserrat Medium"/>
                <a:ea typeface="Montserrat Medium"/>
                <a:cs typeface="Montserrat Medium"/>
                <a:sym typeface="Montserrat Medium"/>
              </a:rPr>
              <a:t> - segue</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3087"/>
              </a:buClr>
              <a:buSzPts val="2600"/>
              <a:buFont typeface="Montserrat Medium"/>
              <a:buNone/>
            </a:pPr>
            <a:r>
              <a:t/>
            </a:r>
            <a:endParaRPr b="0" i="0" sz="2600" u="none" cap="none" strike="noStrike">
              <a:solidFill>
                <a:srgbClr val="003087"/>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